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87" r:id="rId9"/>
    <p:sldId id="298" r:id="rId10"/>
    <p:sldId id="288" r:id="rId11"/>
    <p:sldId id="262" r:id="rId12"/>
    <p:sldId id="289" r:id="rId13"/>
    <p:sldId id="264" r:id="rId14"/>
    <p:sldId id="265" r:id="rId15"/>
    <p:sldId id="295" r:id="rId16"/>
    <p:sldId id="263" r:id="rId17"/>
    <p:sldId id="266" r:id="rId18"/>
    <p:sldId id="294" r:id="rId19"/>
    <p:sldId id="268" r:id="rId20"/>
    <p:sldId id="267" r:id="rId21"/>
    <p:sldId id="271" r:id="rId22"/>
    <p:sldId id="272" r:id="rId23"/>
    <p:sldId id="290" r:id="rId24"/>
    <p:sldId id="291" r:id="rId25"/>
    <p:sldId id="274" r:id="rId26"/>
    <p:sldId id="275" r:id="rId27"/>
    <p:sldId id="297" r:id="rId28"/>
    <p:sldId id="276" r:id="rId29"/>
    <p:sldId id="277" r:id="rId30"/>
    <p:sldId id="296" r:id="rId31"/>
    <p:sldId id="278" r:id="rId32"/>
    <p:sldId id="279" r:id="rId33"/>
    <p:sldId id="280" r:id="rId34"/>
    <p:sldId id="281" r:id="rId35"/>
    <p:sldId id="282" r:id="rId36"/>
    <p:sldId id="283" r:id="rId37"/>
    <p:sldId id="285" r:id="rId38"/>
    <p:sldId id="284" r:id="rId39"/>
    <p:sldId id="286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1" d="100"/>
          <a:sy n="81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73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3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3593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527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494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2772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821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817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16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63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73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03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49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89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339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14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63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142000"/>
                <a:satMod val="200000"/>
                <a:lumMod val="81000"/>
                <a:lumOff val="19000"/>
              </a:schemeClr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D29ED3-DA1F-47E6-8AEE-1E7D267E8D8C}" type="datetimeFigureOut">
              <a:rPr lang="tr-TR" smtClean="0"/>
              <a:t>17.04.2018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75352A-73B2-457C-B9BA-C64EA416A8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895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48195"/>
            <a:ext cx="9144000" cy="316121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/>
              <a:t>BALSUYU MESLEKİ VE TEKNİK ANADOLU LİSESİ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1" y="3409407"/>
            <a:ext cx="11007046" cy="2381793"/>
          </a:xfrm>
        </p:spPr>
        <p:txBody>
          <a:bodyPr>
            <a:normAutofit/>
          </a:bodyPr>
          <a:lstStyle/>
          <a:p>
            <a:pPr algn="ctr"/>
            <a:endParaRPr lang="tr-TR" sz="3200" b="1" dirty="0" smtClean="0"/>
          </a:p>
          <a:p>
            <a:pPr algn="ctr"/>
            <a:r>
              <a:rPr lang="tr-TR" sz="4000" b="1" dirty="0" smtClean="0"/>
              <a:t>‘’ÇOCUK İHMAL VE İSTİSMARI’’</a:t>
            </a:r>
            <a:endParaRPr lang="tr-TR" sz="4000" b="1" dirty="0" smtClean="0"/>
          </a:p>
          <a:p>
            <a:pPr algn="ctr"/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8960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209006"/>
            <a:ext cx="10915605" cy="440218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DUYGUSAL İSTİSMAR</a:t>
            </a:r>
            <a:r>
              <a:rPr lang="tr-TR" b="1" dirty="0" smtClean="0">
                <a:solidFill>
                  <a:srgbClr val="FFC000"/>
                </a:solidFill>
              </a:rPr>
              <a:t>:</a:t>
            </a:r>
            <a:br>
              <a:rPr lang="tr-TR" b="1" dirty="0" smtClean="0">
                <a:solidFill>
                  <a:srgbClr val="FFC000"/>
                </a:solidFill>
              </a:rPr>
            </a:br>
            <a:r>
              <a:rPr lang="tr-TR" b="1" dirty="0">
                <a:solidFill>
                  <a:srgbClr val="FFC000"/>
                </a:solidFill>
              </a:rPr>
              <a:t>	</a:t>
            </a:r>
            <a:r>
              <a:rPr lang="tr-TR" sz="3100" b="1" dirty="0" smtClean="0"/>
              <a:t>Çocuğun </a:t>
            </a:r>
            <a:r>
              <a:rPr lang="tr-TR" sz="3100" b="1" dirty="0"/>
              <a:t>duygusal </a:t>
            </a:r>
            <a:r>
              <a:rPr lang="tr-TR" sz="3100" b="1" dirty="0" err="1" smtClean="0"/>
              <a:t>İhtİyaçlarInI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karşIlayan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kİşİler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tarafIndan</a:t>
            </a:r>
            <a:r>
              <a:rPr lang="tr-TR" sz="3100" b="1" dirty="0" smtClean="0"/>
              <a:t> </a:t>
            </a:r>
            <a:r>
              <a:rPr lang="tr-TR" sz="3100" b="1" dirty="0"/>
              <a:t>çocuğa </a:t>
            </a:r>
            <a:r>
              <a:rPr lang="tr-TR" sz="3100" b="1" dirty="0" err="1" smtClean="0"/>
              <a:t>süreklİ</a:t>
            </a:r>
            <a:r>
              <a:rPr lang="tr-TR" sz="3100" b="1" dirty="0" smtClean="0"/>
              <a:t> </a:t>
            </a:r>
            <a:r>
              <a:rPr lang="tr-TR" sz="3100" b="1" dirty="0"/>
              <a:t>olarak, </a:t>
            </a:r>
            <a:r>
              <a:rPr lang="tr-TR" sz="3100" b="1" dirty="0" err="1" smtClean="0"/>
              <a:t>tekrarlayIcI</a:t>
            </a:r>
            <a:r>
              <a:rPr lang="tr-TR" sz="3100" b="1" dirty="0" smtClean="0"/>
              <a:t> </a:t>
            </a:r>
            <a:r>
              <a:rPr lang="tr-TR" sz="3100" b="1" dirty="0"/>
              <a:t>ve uygunsuz </a:t>
            </a:r>
            <a:r>
              <a:rPr lang="tr-TR" sz="3100" b="1" dirty="0" err="1" smtClean="0"/>
              <a:t>bİr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bİçİmde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karşIlIk</a:t>
            </a:r>
            <a:r>
              <a:rPr lang="tr-TR" sz="3100" b="1" dirty="0" smtClean="0"/>
              <a:t> </a:t>
            </a:r>
            <a:r>
              <a:rPr lang="tr-TR" sz="3100" b="1" dirty="0"/>
              <a:t>verme ve </a:t>
            </a:r>
            <a:r>
              <a:rPr lang="tr-TR" sz="3100" b="1" dirty="0" err="1" smtClean="0"/>
              <a:t>tepkİ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göstermedİr</a:t>
            </a:r>
            <a:r>
              <a:rPr lang="tr-TR" sz="3100" b="1" dirty="0"/>
              <a:t>. </a:t>
            </a:r>
            <a:br>
              <a:rPr lang="tr-TR" sz="3100" b="1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	</a:t>
            </a:r>
            <a:r>
              <a:rPr lang="tr-TR" sz="3100" b="1" dirty="0"/>
              <a:t>Çocuğun </a:t>
            </a:r>
            <a:r>
              <a:rPr lang="tr-TR" sz="3100" b="1" dirty="0" err="1" smtClean="0"/>
              <a:t>kİşİlİğİnİ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zedeleyİcİ</a:t>
            </a:r>
            <a:r>
              <a:rPr lang="tr-TR" sz="3100" b="1" dirty="0" smtClean="0"/>
              <a:t>, </a:t>
            </a:r>
            <a:r>
              <a:rPr lang="tr-TR" sz="3100" b="1" dirty="0"/>
              <a:t>duygusal </a:t>
            </a:r>
            <a:r>
              <a:rPr lang="tr-TR" sz="3100" b="1" dirty="0" err="1" smtClean="0"/>
              <a:t>gelİşİmİnİ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engelleyİcİ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eylemlerdİr</a:t>
            </a:r>
            <a:r>
              <a:rPr lang="tr-TR" sz="3100" b="1" dirty="0"/>
              <a:t>.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09" y="4428309"/>
            <a:ext cx="4101737" cy="1972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224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48640" y="117566"/>
            <a:ext cx="6074229" cy="6740434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CİNSEL İSTİSMAR:</a:t>
            </a:r>
            <a:br>
              <a:rPr lang="tr-TR" sz="3200" b="1" dirty="0" smtClean="0">
                <a:solidFill>
                  <a:srgbClr val="FFC00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r>
              <a:rPr lang="tr-TR" sz="2400" b="1" dirty="0" smtClean="0"/>
              <a:t>Bir çocuğun bir erişkin tarafından cinsel doyum için kullanılmasıdır. Cinsel istismar temas ile olabileceği gibi, teşhircilik, röntgencilik ve çocuğu pornografide kullanmak şeklinde de olabilir. </a:t>
            </a:r>
            <a:br>
              <a:rPr lang="tr-TR" sz="2400" b="1" dirty="0" smtClean="0"/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>
                <a:solidFill>
                  <a:srgbClr val="FFC000"/>
                </a:solidFill>
              </a:rPr>
              <a:t>Çocuklarda cinsel istismarın yaygınlığı :</a:t>
            </a:r>
            <a:br>
              <a:rPr lang="tr-TR" sz="2400" b="1" dirty="0" smtClean="0">
                <a:solidFill>
                  <a:srgbClr val="FFC000"/>
                </a:solidFill>
              </a:rPr>
            </a:br>
            <a:r>
              <a:rPr lang="tr-TR" sz="2400" b="1" dirty="0" smtClean="0"/>
              <a:t/>
            </a:r>
            <a:br>
              <a:rPr lang="tr-TR" sz="2400" b="1" dirty="0" smtClean="0"/>
            </a:br>
            <a:r>
              <a:rPr lang="tr-TR" sz="2400" b="1" dirty="0" smtClean="0"/>
              <a:t>	Ülkemizde kadınların %20’sinin, erkeklerin % 7’sinin çocukluğunda en az bir kez cinsel istismara maruz kaldığı saptanmıştır.</a:t>
            </a:r>
            <a:br>
              <a:rPr lang="tr-TR" sz="2400" b="1" dirty="0" smtClean="0"/>
            </a:br>
            <a:endParaRPr lang="tr-TR" sz="24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9" y="0"/>
            <a:ext cx="566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8537" y="339634"/>
            <a:ext cx="9522823" cy="301752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6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GÜVENLİ OLMAYAN SANAL </a:t>
            </a:r>
            <a: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ORTAM</a:t>
            </a:r>
            <a:b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tr-TR" sz="66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SİBER-ÇEVRİM  İÇİ TACİZ</a:t>
            </a:r>
            <a:endParaRPr lang="tr-TR" sz="6600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50" y="3592287"/>
            <a:ext cx="6387736" cy="2913016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410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195943"/>
            <a:ext cx="10784977" cy="1058091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/>
            </a:r>
            <a:br>
              <a:rPr lang="tr-TR" sz="4000" dirty="0" smtClean="0"/>
            </a:br>
            <a:endParaRPr lang="tr-TR" sz="4000" b="1" dirty="0">
              <a:solidFill>
                <a:srgbClr val="FFC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8194" y="104503"/>
            <a:ext cx="5381897" cy="61917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sz="3200" b="1" dirty="0" smtClean="0"/>
              <a:t>Günümüzde teknolojinin hızla gelişme gösteren alanlarından </a:t>
            </a:r>
            <a:r>
              <a:rPr lang="tr-TR" sz="3200" b="1" dirty="0"/>
              <a:t>birisi de internet </a:t>
            </a:r>
            <a:r>
              <a:rPr lang="tr-TR" sz="3200" b="1" dirty="0" smtClean="0"/>
              <a:t>iletişimidir</a:t>
            </a:r>
            <a:r>
              <a:rPr lang="tr-TR" sz="3200" b="1" dirty="0"/>
              <a:t>. </a:t>
            </a:r>
            <a:r>
              <a:rPr lang="tr-TR" sz="3200" b="1" dirty="0" smtClean="0"/>
              <a:t>  </a:t>
            </a:r>
          </a:p>
          <a:p>
            <a:pPr marL="0" indent="0">
              <a:buNone/>
            </a:pPr>
            <a:r>
              <a:rPr lang="tr-TR" sz="3200" b="1" dirty="0" smtClean="0"/>
              <a:t>   İnternet, iletişim </a:t>
            </a:r>
            <a:r>
              <a:rPr lang="tr-TR" sz="3200" b="1" dirty="0"/>
              <a:t>kurma ve günlük </a:t>
            </a:r>
            <a:r>
              <a:rPr lang="tr-TR" sz="3200" b="1" dirty="0" smtClean="0"/>
              <a:t>ihtiyaçları karşılama </a:t>
            </a:r>
            <a:r>
              <a:rPr lang="tr-TR" sz="3200" b="1" dirty="0"/>
              <a:t>gibi pek çok alanda </a:t>
            </a:r>
            <a:r>
              <a:rPr lang="tr-TR" sz="3200" b="1" dirty="0" smtClean="0"/>
              <a:t>kullanılmaktadır</a:t>
            </a:r>
            <a:r>
              <a:rPr lang="tr-TR" sz="3200" b="1" dirty="0"/>
              <a:t>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13953"/>
            <a:ext cx="5355771" cy="5068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  <p:extLst>
      <p:ext uri="{BB962C8B-B14F-4D97-AF65-F5344CB8AC3E}">
        <p14:creationId xmlns:p14="http://schemas.microsoft.com/office/powerpoint/2010/main" val="30474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48640" y="685801"/>
            <a:ext cx="11129554" cy="306324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800" b="1" dirty="0" smtClean="0"/>
              <a:t>	İnternet aracılığı </a:t>
            </a:r>
            <a:r>
              <a:rPr lang="tr-TR" sz="2800" b="1" dirty="0"/>
              <a:t>ile </a:t>
            </a:r>
            <a:r>
              <a:rPr lang="tr-TR" sz="2800" b="1" dirty="0" smtClean="0"/>
              <a:t>iletişim </a:t>
            </a:r>
            <a:r>
              <a:rPr lang="tr-TR" sz="2800" b="1" dirty="0"/>
              <a:t>ve </a:t>
            </a:r>
            <a:r>
              <a:rPr lang="tr-TR" sz="2800" b="1" dirty="0" smtClean="0"/>
              <a:t>etkileşim </a:t>
            </a:r>
            <a:r>
              <a:rPr lang="tr-TR" sz="2800" b="1" dirty="0"/>
              <a:t>boyutunda en çok yer alan </a:t>
            </a:r>
            <a:r>
              <a:rPr lang="tr-TR" sz="2800" b="1" dirty="0" smtClean="0"/>
              <a:t>kesim siz çocuk ve ergenlersiniz. Çoğu </a:t>
            </a:r>
            <a:r>
              <a:rPr lang="tr-TR" sz="2800" b="1" dirty="0"/>
              <a:t>zaman interneti </a:t>
            </a:r>
            <a:r>
              <a:rPr lang="tr-TR" sz="2800" b="1" dirty="0" smtClean="0"/>
              <a:t>amacına uygun olarak </a:t>
            </a:r>
            <a:r>
              <a:rPr lang="tr-TR" sz="2800" b="1" dirty="0"/>
              <a:t>kullanmamakta, gereksiz zaman </a:t>
            </a:r>
            <a:r>
              <a:rPr lang="tr-TR" sz="2800" b="1" dirty="0" smtClean="0"/>
              <a:t>kayıplar</a:t>
            </a:r>
            <a:r>
              <a:rPr lang="tr-TR" sz="2800" b="1" dirty="0"/>
              <a:t>ı</a:t>
            </a:r>
            <a:r>
              <a:rPr lang="tr-TR" sz="2800" b="1" dirty="0" smtClean="0"/>
              <a:t> </a:t>
            </a:r>
            <a:r>
              <a:rPr lang="tr-TR" sz="2800" b="1" dirty="0"/>
              <a:t>ve </a:t>
            </a:r>
            <a:r>
              <a:rPr lang="tr-TR" sz="2800" b="1" dirty="0" smtClean="0"/>
              <a:t>sosyal  ortamlardan </a:t>
            </a:r>
            <a:r>
              <a:rPr lang="tr-TR" sz="2800" b="1" dirty="0"/>
              <a:t>soyutlanma gibi olumsuz etkilerinin </a:t>
            </a:r>
            <a:r>
              <a:rPr lang="tr-TR" sz="2800" b="1" dirty="0" smtClean="0"/>
              <a:t>yanında </a:t>
            </a:r>
            <a:r>
              <a:rPr lang="tr-TR" sz="3600" b="1" dirty="0" smtClean="0">
                <a:solidFill>
                  <a:srgbClr val="FFC000"/>
                </a:solidFill>
              </a:rPr>
              <a:t>İSTİSMARCILARIN HEDEFLERİNE AÇIK KALABİLMEKTESİNİZ.</a:t>
            </a:r>
            <a:endParaRPr lang="tr-TR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593670"/>
            <a:ext cx="10589034" cy="1541416"/>
          </a:xfrm>
        </p:spPr>
        <p:txBody>
          <a:bodyPr/>
          <a:lstStyle/>
          <a:p>
            <a:r>
              <a:rPr lang="tr-TR" dirty="0" err="1" smtClean="0"/>
              <a:t>Becky’nin</a:t>
            </a:r>
            <a:r>
              <a:rPr lang="tr-TR" dirty="0" smtClean="0"/>
              <a:t> </a:t>
            </a:r>
            <a:r>
              <a:rPr lang="tr-TR" dirty="0" err="1" smtClean="0"/>
              <a:t>hİkayesi</a:t>
            </a:r>
            <a:r>
              <a:rPr lang="tr-TR" dirty="0" smtClean="0"/>
              <a:t> VİDEO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12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26571"/>
            <a:ext cx="9144000" cy="587829"/>
          </a:xfrm>
        </p:spPr>
        <p:txBody>
          <a:bodyPr>
            <a:normAutofit fontScale="90000"/>
          </a:bodyPr>
          <a:lstStyle/>
          <a:p>
            <a:r>
              <a:rPr lang="tr-TR" sz="53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SİBER</a:t>
            </a:r>
            <a:r>
              <a:rPr lang="tr-TR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60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TACİZ</a:t>
            </a:r>
            <a:r>
              <a:rPr lang="tr-TR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tr-TR" sz="6700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NEDİR ?</a:t>
            </a:r>
            <a:endParaRPr lang="tr-TR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87829" y="914400"/>
            <a:ext cx="11038114" cy="5564777"/>
          </a:xfrm>
        </p:spPr>
        <p:txBody>
          <a:bodyPr>
            <a:normAutofit fontScale="62500" lnSpcReduction="20000"/>
          </a:bodyPr>
          <a:lstStyle/>
          <a:p>
            <a:r>
              <a:rPr lang="tr-TR" sz="4300" b="1" dirty="0">
                <a:solidFill>
                  <a:srgbClr val="FFC000"/>
                </a:solidFill>
              </a:rPr>
              <a:t>Siber Tacizin Tanımı</a:t>
            </a:r>
          </a:p>
          <a:p>
            <a:endParaRPr lang="tr-TR" dirty="0"/>
          </a:p>
          <a:p>
            <a:r>
              <a:rPr lang="tr-TR" dirty="0" smtClean="0"/>
              <a:t>	</a:t>
            </a:r>
            <a:r>
              <a:rPr lang="tr-TR" sz="3600" b="1" dirty="0" smtClean="0"/>
              <a:t>Basit </a:t>
            </a:r>
            <a:r>
              <a:rPr lang="tr-TR" sz="3600" b="1" dirty="0"/>
              <a:t>kelimelerle ifade edecek olursak siber taciz, çevrimiçi tacizdir. Teknolojinin ve özellikle de </a:t>
            </a:r>
            <a:r>
              <a:rPr lang="tr-TR" sz="3600" b="1" u="sng" dirty="0">
                <a:solidFill>
                  <a:srgbClr val="FFC000"/>
                </a:solidFill>
              </a:rPr>
              <a:t>i</a:t>
            </a:r>
            <a:r>
              <a:rPr lang="tr-TR" sz="3600" b="1" u="sng" dirty="0" smtClean="0">
                <a:solidFill>
                  <a:srgbClr val="FFC000"/>
                </a:solidFill>
              </a:rPr>
              <a:t>nternetin </a:t>
            </a:r>
            <a:r>
              <a:rPr lang="tr-TR" sz="3600" b="1" u="sng" dirty="0">
                <a:solidFill>
                  <a:srgbClr val="FFC000"/>
                </a:solidFill>
              </a:rPr>
              <a:t>birisini rahatsız etmek için kullanılması anlamına gelir. Genel özellikler </a:t>
            </a:r>
            <a:r>
              <a:rPr lang="tr-TR" sz="3600" b="1" u="sng" dirty="0" smtClean="0">
                <a:solidFill>
                  <a:srgbClr val="FFC000"/>
                </a:solidFill>
              </a:rPr>
              <a:t>arasında,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İftira,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İzleme,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Şantaj,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</a:t>
            </a:r>
            <a:r>
              <a:rPr lang="tr-TR" sz="3600" b="1" u="sng" dirty="0">
                <a:solidFill>
                  <a:srgbClr val="FFC000"/>
                </a:solidFill>
              </a:rPr>
              <a:t>T</a:t>
            </a:r>
            <a:r>
              <a:rPr lang="tr-TR" sz="3600" b="1" u="sng" dirty="0" smtClean="0">
                <a:solidFill>
                  <a:srgbClr val="FFC000"/>
                </a:solidFill>
              </a:rPr>
              <a:t>ehdit</a:t>
            </a:r>
            <a:r>
              <a:rPr lang="tr-TR" sz="3600" b="1" u="sng" dirty="0">
                <a:solidFill>
                  <a:srgbClr val="FFC000"/>
                </a:solidFill>
              </a:rPr>
              <a:t>, </a:t>
            </a:r>
            <a:endParaRPr lang="tr-TR" sz="3600" b="1" u="sng" dirty="0" smtClean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>
                <a:solidFill>
                  <a:srgbClr val="FFC000"/>
                </a:solidFill>
              </a:rPr>
              <a:t> </a:t>
            </a:r>
            <a:r>
              <a:rPr lang="tr-TR" sz="3600" b="1" u="sng" dirty="0" smtClean="0">
                <a:solidFill>
                  <a:srgbClr val="FFC000"/>
                </a:solidFill>
              </a:rPr>
              <a:t>Kimlik </a:t>
            </a:r>
            <a:r>
              <a:rPr lang="tr-TR" sz="3600" b="1" u="sng" dirty="0">
                <a:solidFill>
                  <a:srgbClr val="FFC000"/>
                </a:solidFill>
              </a:rPr>
              <a:t>hırsızlığı, </a:t>
            </a:r>
            <a:endParaRPr lang="tr-TR" sz="3600" b="1" u="sng" dirty="0" smtClean="0">
              <a:solidFill>
                <a:srgbClr val="FFC00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3600" b="1" u="sng" dirty="0" smtClean="0">
                <a:solidFill>
                  <a:srgbClr val="FFC000"/>
                </a:solidFill>
              </a:rPr>
              <a:t> Veri </a:t>
            </a:r>
            <a:r>
              <a:rPr lang="tr-TR" sz="3600" b="1" u="sng" dirty="0">
                <a:solidFill>
                  <a:srgbClr val="FFC000"/>
                </a:solidFill>
              </a:rPr>
              <a:t>tahribi </a:t>
            </a:r>
            <a:r>
              <a:rPr lang="tr-TR" sz="3600" b="1" u="sng" dirty="0" smtClean="0">
                <a:solidFill>
                  <a:srgbClr val="FFC000"/>
                </a:solidFill>
              </a:rPr>
              <a:t> </a:t>
            </a:r>
            <a:r>
              <a:rPr lang="tr-TR" sz="3600" b="1" dirty="0"/>
              <a:t>yer alır. </a:t>
            </a:r>
            <a:endParaRPr lang="tr-TR" sz="3600" b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tr-TR" sz="3600" b="1" dirty="0"/>
          </a:p>
          <a:p>
            <a:r>
              <a:rPr lang="tr-TR" sz="3600" b="1" dirty="0" smtClean="0"/>
              <a:t>Siber </a:t>
            </a:r>
            <a:r>
              <a:rPr lang="tr-TR" sz="3600" b="1" dirty="0"/>
              <a:t>taciz, </a:t>
            </a:r>
            <a:r>
              <a:rPr lang="tr-TR" sz="3600" b="1" u="sng" dirty="0">
                <a:solidFill>
                  <a:srgbClr val="FFC000"/>
                </a:solidFill>
              </a:rPr>
              <a:t>çocukların cinsel amaçla veya başka bir şekilde </a:t>
            </a:r>
            <a:r>
              <a:rPr lang="tr-TR" sz="3600" b="1" u="sng" dirty="0" smtClean="0">
                <a:solidFill>
                  <a:srgbClr val="FFC000"/>
                </a:solidFill>
              </a:rPr>
              <a:t>istismar </a:t>
            </a:r>
            <a:r>
              <a:rPr lang="tr-TR" sz="3600" b="1" u="sng" dirty="0">
                <a:solidFill>
                  <a:srgbClr val="FFC000"/>
                </a:solidFill>
              </a:rPr>
              <a:t>edilmesini de içerir.</a:t>
            </a:r>
          </a:p>
        </p:txBody>
      </p:sp>
    </p:spTree>
    <p:extLst>
      <p:ext uri="{BB962C8B-B14F-4D97-AF65-F5344CB8AC3E}">
        <p14:creationId xmlns:p14="http://schemas.microsoft.com/office/powerpoint/2010/main" val="175812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2514" y="313509"/>
            <a:ext cx="5068389" cy="634854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numCol="1"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sz="2400" b="1" dirty="0" smtClean="0"/>
              <a:t>Çocuklar </a:t>
            </a:r>
            <a:r>
              <a:rPr lang="tr-TR" sz="2400" b="1" dirty="0"/>
              <a:t>interneti daha çok ev ödevi </a:t>
            </a:r>
            <a:r>
              <a:rPr lang="tr-TR" sz="2400" b="1" dirty="0" smtClean="0"/>
              <a:t>yapmak, oyun </a:t>
            </a:r>
            <a:r>
              <a:rPr lang="tr-TR" sz="2400" b="1" dirty="0"/>
              <a:t>oynamak için </a:t>
            </a:r>
            <a:r>
              <a:rPr lang="tr-TR" sz="2400" b="1" dirty="0" smtClean="0"/>
              <a:t>kullanmaktadırlar.</a:t>
            </a:r>
          </a:p>
          <a:p>
            <a:pPr marL="0" indent="0">
              <a:buNone/>
            </a:pPr>
            <a:r>
              <a:rPr lang="tr-TR" sz="2400" b="1" dirty="0"/>
              <a:t>	</a:t>
            </a:r>
            <a:r>
              <a:rPr lang="tr-TR" sz="2400" b="1" dirty="0" smtClean="0"/>
              <a:t> </a:t>
            </a:r>
            <a:r>
              <a:rPr lang="tr-TR" sz="2400" b="1" dirty="0"/>
              <a:t>Ancak </a:t>
            </a:r>
            <a:r>
              <a:rPr lang="tr-TR" sz="2400" b="1" dirty="0" smtClean="0">
                <a:solidFill>
                  <a:srgbClr val="FFC000"/>
                </a:solidFill>
              </a:rPr>
              <a:t>14-18 </a:t>
            </a:r>
            <a:r>
              <a:rPr lang="tr-TR" sz="2400" b="1" dirty="0" smtClean="0"/>
              <a:t>yaş grubu çocuklar bilgisayarı </a:t>
            </a:r>
            <a:r>
              <a:rPr lang="tr-TR" sz="2400" b="1" dirty="0"/>
              <a:t>daha çok internet </a:t>
            </a:r>
            <a:r>
              <a:rPr lang="tr-TR" sz="2400" b="1" dirty="0" smtClean="0"/>
              <a:t>sitelerine girmek</a:t>
            </a:r>
            <a:r>
              <a:rPr lang="tr-TR" sz="2400" b="1" dirty="0"/>
              <a:t>, </a:t>
            </a:r>
            <a:r>
              <a:rPr lang="tr-TR" sz="2400" b="1" dirty="0" smtClean="0"/>
              <a:t>eğlenmek</a:t>
            </a:r>
            <a:r>
              <a:rPr lang="tr-TR" sz="2400" b="1" dirty="0"/>
              <a:t>, sohbet etmek, oyun oynamak </a:t>
            </a:r>
            <a:r>
              <a:rPr lang="tr-TR" sz="2400" b="1" dirty="0" smtClean="0"/>
              <a:t>amacı ile kullanmaktadırlar.</a:t>
            </a:r>
          </a:p>
          <a:p>
            <a:pPr marL="0" indent="0">
              <a:buNone/>
            </a:pPr>
            <a:r>
              <a:rPr lang="tr-TR" sz="2400" b="1" dirty="0" smtClean="0"/>
              <a:t>	 Gençler arasında </a:t>
            </a:r>
            <a:r>
              <a:rPr lang="tr-TR" sz="2400" b="1" dirty="0"/>
              <a:t>internet </a:t>
            </a:r>
            <a:r>
              <a:rPr lang="tr-TR" sz="2400" b="1" dirty="0" smtClean="0"/>
              <a:t>kullanarak anlık mesajlaşmak</a:t>
            </a:r>
            <a:r>
              <a:rPr lang="tr-TR" sz="2400" b="1" dirty="0"/>
              <a:t>, </a:t>
            </a:r>
            <a:r>
              <a:rPr lang="tr-TR" sz="2400" b="1" dirty="0" err="1" smtClean="0"/>
              <a:t>Myspace,Facebook,Instagram,Whatsapp</a:t>
            </a:r>
            <a:r>
              <a:rPr lang="tr-TR" sz="2400" b="1" dirty="0" smtClean="0"/>
              <a:t> </a:t>
            </a:r>
            <a:r>
              <a:rPr lang="tr-TR" sz="2400" b="1" dirty="0"/>
              <a:t>gibi sosyal </a:t>
            </a:r>
            <a:r>
              <a:rPr lang="tr-TR" sz="2400" b="1" dirty="0" smtClean="0"/>
              <a:t>ağlar kullanmak </a:t>
            </a:r>
            <a:r>
              <a:rPr lang="tr-TR" sz="2400" b="1" dirty="0"/>
              <a:t>oldukça popülerdir</a:t>
            </a:r>
            <a:r>
              <a:rPr lang="tr-TR" sz="2400" b="1" dirty="0" smtClean="0"/>
              <a:t>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41" y="254726"/>
            <a:ext cx="3152775" cy="144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1242604"/>
            <a:ext cx="2762250" cy="1657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78" y="2246403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0" y="3846603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841" y="4918165"/>
            <a:ext cx="2828925" cy="1619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1645920"/>
            <a:ext cx="8534400" cy="2299063"/>
          </a:xfrm>
        </p:spPr>
        <p:txBody>
          <a:bodyPr/>
          <a:lstStyle/>
          <a:p>
            <a:r>
              <a:rPr lang="tr-TR" dirty="0" smtClean="0"/>
              <a:t>JEREMY’NİN HİKAYESİ VİDEO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4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1703" y="313509"/>
            <a:ext cx="11155680" cy="5994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  	</a:t>
            </a:r>
            <a:r>
              <a:rPr lang="tr-TR" sz="3200" b="1" dirty="0" smtClean="0">
                <a:solidFill>
                  <a:srgbClr val="FFC000"/>
                </a:solidFill>
              </a:rPr>
              <a:t>İnternette sıkça;</a:t>
            </a:r>
          </a:p>
          <a:p>
            <a:pPr marL="0" indent="0">
              <a:buNone/>
            </a:pPr>
            <a:endParaRPr lang="tr-TR" sz="2800" b="1" dirty="0"/>
          </a:p>
          <a:p>
            <a:r>
              <a:rPr lang="tr-TR" sz="2800" b="1" dirty="0"/>
              <a:t>K</a:t>
            </a:r>
            <a:r>
              <a:rPr lang="tr-TR" sz="2800" b="1" dirty="0" smtClean="0"/>
              <a:t>işisel </a:t>
            </a:r>
            <a:r>
              <a:rPr lang="tr-TR" sz="2800" b="1" dirty="0"/>
              <a:t>bilgilerini çevrimiçi olarak göndermek, </a:t>
            </a:r>
            <a:endParaRPr lang="tr-TR" sz="2800" b="1" dirty="0" smtClean="0"/>
          </a:p>
          <a:p>
            <a:r>
              <a:rPr lang="tr-TR" sz="2800" b="1" dirty="0" smtClean="0"/>
              <a:t>Tanımadıkları kişilerle </a:t>
            </a:r>
            <a:r>
              <a:rPr lang="tr-TR" sz="2800" b="1" dirty="0"/>
              <a:t>sohbet etmek</a:t>
            </a:r>
            <a:r>
              <a:rPr lang="tr-TR" sz="2800" b="1" dirty="0" smtClean="0"/>
              <a:t>,</a:t>
            </a:r>
          </a:p>
          <a:p>
            <a:r>
              <a:rPr lang="tr-TR" sz="2800" b="1" dirty="0" smtClean="0"/>
              <a:t>Arkadaş </a:t>
            </a:r>
            <a:r>
              <a:rPr lang="tr-TR" sz="2800" b="1" dirty="0"/>
              <a:t>listesine bilinmeyen </a:t>
            </a:r>
            <a:r>
              <a:rPr lang="tr-TR" sz="2800" b="1" dirty="0" smtClean="0"/>
              <a:t>kişileri </a:t>
            </a:r>
            <a:r>
              <a:rPr lang="tr-TR" sz="2800" b="1" dirty="0"/>
              <a:t>eklemek, </a:t>
            </a:r>
            <a:endParaRPr lang="tr-TR" sz="2800" b="1" dirty="0" smtClean="0"/>
          </a:p>
          <a:p>
            <a:r>
              <a:rPr lang="tr-TR" sz="2800" b="1" dirty="0" smtClean="0"/>
              <a:t>Bilinmeyen kişilere kişisel </a:t>
            </a:r>
            <a:r>
              <a:rPr lang="tr-TR" sz="2800" b="1" dirty="0"/>
              <a:t>bilgilerini göndermek,</a:t>
            </a:r>
          </a:p>
          <a:p>
            <a:r>
              <a:rPr lang="tr-TR" sz="2800" b="1" dirty="0"/>
              <a:t>B</a:t>
            </a:r>
            <a:r>
              <a:rPr lang="tr-TR" sz="2800" b="1" dirty="0" smtClean="0"/>
              <a:t>aşkalarına </a:t>
            </a:r>
            <a:r>
              <a:rPr lang="tr-TR" sz="2800" b="1" dirty="0"/>
              <a:t>kaba ve kötü sözlerle hakaret etmek,</a:t>
            </a:r>
          </a:p>
          <a:p>
            <a:r>
              <a:rPr lang="tr-TR" sz="2800" b="1" dirty="0"/>
              <a:t>B</a:t>
            </a:r>
            <a:r>
              <a:rPr lang="tr-TR" sz="2800" b="1" dirty="0" smtClean="0"/>
              <a:t>ilinmeyen kişilerle </a:t>
            </a:r>
            <a:r>
              <a:rPr lang="tr-TR" sz="2800" b="1" dirty="0"/>
              <a:t>cinsellik </a:t>
            </a:r>
            <a:r>
              <a:rPr lang="tr-TR" sz="2800" b="1" dirty="0" smtClean="0"/>
              <a:t>hakkında konuşmak </a:t>
            </a:r>
            <a:r>
              <a:rPr lang="tr-TR" sz="2800" b="1" dirty="0"/>
              <a:t>gibi riskli</a:t>
            </a:r>
          </a:p>
          <a:p>
            <a:pPr marL="0" indent="0">
              <a:buNone/>
            </a:pPr>
            <a:r>
              <a:rPr lang="tr-TR" sz="2800" b="1" dirty="0" smtClean="0"/>
              <a:t>davranışlarda bulunabilmektesiniz.</a:t>
            </a:r>
          </a:p>
          <a:p>
            <a:pPr marL="0" indent="0">
              <a:buNone/>
            </a:pPr>
            <a:r>
              <a:rPr lang="tr-TR" sz="2800" b="1" dirty="0"/>
              <a:t>	</a:t>
            </a:r>
            <a:r>
              <a:rPr lang="tr-TR" sz="2800" b="1" dirty="0" smtClean="0">
                <a:solidFill>
                  <a:srgbClr val="FFC000"/>
                </a:solidFill>
              </a:rPr>
              <a:t> </a:t>
            </a:r>
            <a:r>
              <a:rPr lang="tr-TR" sz="2800" b="1" dirty="0">
                <a:solidFill>
                  <a:srgbClr val="FFC000"/>
                </a:solidFill>
              </a:rPr>
              <a:t>Bu nedenle </a:t>
            </a:r>
            <a:r>
              <a:rPr lang="tr-TR" sz="2800" b="1" dirty="0" smtClean="0">
                <a:solidFill>
                  <a:srgbClr val="FFC000"/>
                </a:solidFill>
              </a:rPr>
              <a:t>internette </a:t>
            </a:r>
            <a:r>
              <a:rPr lang="tr-TR" sz="2800" b="1" dirty="0">
                <a:solidFill>
                  <a:srgbClr val="FFC000"/>
                </a:solidFill>
              </a:rPr>
              <a:t>beklenmedik ş</a:t>
            </a:r>
            <a:r>
              <a:rPr lang="tr-TR" sz="2800" b="1" dirty="0" smtClean="0">
                <a:solidFill>
                  <a:srgbClr val="FFC000"/>
                </a:solidFill>
              </a:rPr>
              <a:t>ekilde </a:t>
            </a:r>
            <a:r>
              <a:rPr lang="tr-TR" sz="2800" b="1" dirty="0">
                <a:solidFill>
                  <a:srgbClr val="FFC000"/>
                </a:solidFill>
              </a:rPr>
              <a:t>bir </a:t>
            </a:r>
            <a:r>
              <a:rPr lang="tr-TR" sz="2800" b="1" dirty="0" smtClean="0">
                <a:solidFill>
                  <a:srgbClr val="FFC000"/>
                </a:solidFill>
              </a:rPr>
              <a:t>takım </a:t>
            </a:r>
            <a:r>
              <a:rPr lang="tr-TR" sz="2800" b="1" dirty="0">
                <a:solidFill>
                  <a:srgbClr val="FFC000"/>
                </a:solidFill>
              </a:rPr>
              <a:t>risklerle </a:t>
            </a:r>
            <a:r>
              <a:rPr lang="tr-TR" sz="2800" b="1" dirty="0" smtClean="0">
                <a:solidFill>
                  <a:srgbClr val="FFC000"/>
                </a:solidFill>
              </a:rPr>
              <a:t>karşı karşıya kalabilmektesiniz.</a:t>
            </a:r>
            <a:endParaRPr lang="tr-TR" sz="2800" b="1" dirty="0">
              <a:solidFill>
                <a:srgbClr val="FFC000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34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967857" cy="1325881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err="1" smtClean="0">
                <a:solidFill>
                  <a:srgbClr val="FFC000"/>
                </a:solidFill>
              </a:rPr>
              <a:t>ÇocUk</a:t>
            </a:r>
            <a:r>
              <a:rPr lang="tr-TR" sz="6000" b="1" dirty="0" smtClean="0">
                <a:solidFill>
                  <a:srgbClr val="FFC000"/>
                </a:solidFill>
              </a:rPr>
              <a:t> </a:t>
            </a:r>
            <a:r>
              <a:rPr lang="tr-TR" sz="6000" b="1" dirty="0" err="1" smtClean="0">
                <a:solidFill>
                  <a:srgbClr val="FFC000"/>
                </a:solidFill>
              </a:rPr>
              <a:t>TanImI</a:t>
            </a:r>
            <a:endParaRPr lang="tr-TR" sz="60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2873829"/>
            <a:ext cx="10837228" cy="2917371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Daha </a:t>
            </a:r>
            <a:r>
              <a:rPr lang="tr-TR" sz="3600" b="1" dirty="0"/>
              <a:t>erken yaşta reşit olma durumu hariç</a:t>
            </a:r>
            <a:r>
              <a:rPr lang="tr-TR" sz="3600" b="1" dirty="0" smtClean="0"/>
              <a:t>,</a:t>
            </a:r>
          </a:p>
          <a:p>
            <a:pPr algn="ctr"/>
            <a:r>
              <a:rPr lang="tr-TR" sz="5400" b="1" dirty="0" smtClean="0">
                <a:solidFill>
                  <a:schemeClr val="accent4"/>
                </a:solidFill>
              </a:rPr>
              <a:t>18 </a:t>
            </a:r>
            <a:r>
              <a:rPr lang="tr-TR" sz="3600" b="1" dirty="0" smtClean="0">
                <a:solidFill>
                  <a:schemeClr val="accent4"/>
                </a:solidFill>
              </a:rPr>
              <a:t>(on sekiz) </a:t>
            </a:r>
            <a:r>
              <a:rPr lang="tr-TR" sz="3600" b="1" dirty="0"/>
              <a:t>yaşına kadar her insan çocuk sayılır.</a:t>
            </a:r>
          </a:p>
        </p:txBody>
      </p:sp>
    </p:spTree>
    <p:extLst>
      <p:ext uri="{BB962C8B-B14F-4D97-AF65-F5344CB8AC3E}">
        <p14:creationId xmlns:p14="http://schemas.microsoft.com/office/powerpoint/2010/main" val="555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8011" y="685800"/>
            <a:ext cx="11430000" cy="3615267"/>
          </a:xfrm>
        </p:spPr>
        <p:txBody>
          <a:bodyPr/>
          <a:lstStyle/>
          <a:p>
            <a:pPr marL="0" indent="0">
              <a:buNone/>
            </a:pPr>
            <a:r>
              <a:rPr lang="tr-TR" sz="4000" b="1" dirty="0" smtClean="0"/>
              <a:t>  İnternet </a:t>
            </a:r>
            <a:r>
              <a:rPr lang="tr-TR" sz="4000" b="1" dirty="0"/>
              <a:t>kullanan </a:t>
            </a:r>
            <a:r>
              <a:rPr lang="tr-TR" sz="4000" b="1" dirty="0" smtClean="0"/>
              <a:t>çocukların karşılaşacakları </a:t>
            </a:r>
            <a:r>
              <a:rPr lang="tr-TR" sz="4000" b="1" dirty="0"/>
              <a:t>en </a:t>
            </a:r>
            <a:r>
              <a:rPr lang="tr-TR" sz="4000" b="1" dirty="0" smtClean="0"/>
              <a:t>ciddi durumlar zararlı </a:t>
            </a:r>
            <a:r>
              <a:rPr lang="tr-TR" sz="4000" b="1" dirty="0"/>
              <a:t>içerikler ve </a:t>
            </a:r>
            <a:r>
              <a:rPr lang="tr-TR" sz="4000" b="1" dirty="0">
                <a:solidFill>
                  <a:srgbClr val="FFC000"/>
                </a:solidFill>
              </a:rPr>
              <a:t>kötü niyetli </a:t>
            </a:r>
            <a:r>
              <a:rPr lang="tr-TR" sz="4000" b="1" dirty="0" smtClean="0">
                <a:solidFill>
                  <a:srgbClr val="FFC000"/>
                </a:solidFill>
              </a:rPr>
              <a:t>kişilerle temas ve  istismardır.</a:t>
            </a:r>
            <a:endParaRPr lang="tr-TR" sz="4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7" y="4402183"/>
            <a:ext cx="4336868" cy="234871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84432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4212" y="2011679"/>
            <a:ext cx="10863354" cy="3779521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İNTERNETİ KULLANIRKEN DİKKAT ETMENİZ GEREKENLER</a:t>
            </a:r>
            <a:endParaRPr lang="tr-T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Belirtme Çizgisi 4"/>
          <p:cNvSpPr/>
          <p:nvPr/>
        </p:nvSpPr>
        <p:spPr>
          <a:xfrm>
            <a:off x="1045029" y="627017"/>
            <a:ext cx="10032274" cy="5303519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293224" y="1149531"/>
            <a:ext cx="9418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/>
              <a:t>	</a:t>
            </a:r>
            <a:r>
              <a:rPr lang="tr-TR" sz="4000" b="1" dirty="0" smtClean="0"/>
              <a:t>Şifrelerinizin</a:t>
            </a:r>
            <a:r>
              <a:rPr lang="tr-TR" sz="4000" b="1" dirty="0"/>
              <a:t>, kolay akla gelmeyecek </a:t>
            </a:r>
            <a:r>
              <a:rPr lang="tr-TR" sz="4000" b="1" dirty="0">
                <a:solidFill>
                  <a:srgbClr val="FFC000"/>
                </a:solidFill>
              </a:rPr>
              <a:t>rakam, harf ve işaretlemelerden </a:t>
            </a:r>
            <a:r>
              <a:rPr lang="tr-TR" sz="4000" b="1" dirty="0"/>
              <a:t>oluşmasına dikkat edin</a:t>
            </a:r>
            <a:r>
              <a:rPr lang="tr-TR" sz="4000" b="1" dirty="0" smtClean="0"/>
              <a:t>.</a:t>
            </a:r>
          </a:p>
          <a:p>
            <a:pPr algn="ctr"/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err="1" smtClean="0">
                <a:solidFill>
                  <a:schemeClr val="bg1"/>
                </a:solidFill>
              </a:rPr>
              <a:t>password</a:t>
            </a:r>
            <a:r>
              <a:rPr lang="tr-TR" sz="4000" b="1" dirty="0" smtClean="0">
                <a:solidFill>
                  <a:schemeClr val="bg1"/>
                </a:solidFill>
              </a:rPr>
              <a:t>: S.rp-trk24</a:t>
            </a:r>
            <a:endParaRPr lang="tr-T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97" y="559266"/>
            <a:ext cx="10047079" cy="5974598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593670" y="1985554"/>
            <a:ext cx="96839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	</a:t>
            </a:r>
            <a:r>
              <a:rPr lang="tr-TR" sz="3200" b="1" dirty="0" smtClean="0"/>
              <a:t>Gelen </a:t>
            </a:r>
            <a:r>
              <a:rPr lang="tr-TR" sz="3200" b="1" dirty="0"/>
              <a:t>dosyalara devamlı şüphe ile yaklaşın. </a:t>
            </a:r>
            <a:r>
              <a:rPr lang="tr-TR" sz="3200" b="1" dirty="0">
                <a:solidFill>
                  <a:schemeClr val="accent4"/>
                </a:solidFill>
              </a:rPr>
              <a:t>Dosya uzantısı .</a:t>
            </a:r>
            <a:r>
              <a:rPr lang="tr-TR" sz="3200" b="1" dirty="0" err="1">
                <a:solidFill>
                  <a:schemeClr val="accent4"/>
                </a:solidFill>
              </a:rPr>
              <a:t>pif</a:t>
            </a:r>
            <a:r>
              <a:rPr lang="tr-TR" sz="3200" b="1" dirty="0">
                <a:solidFill>
                  <a:schemeClr val="accent4"/>
                </a:solidFill>
              </a:rPr>
              <a:t>, .</a:t>
            </a:r>
            <a:r>
              <a:rPr lang="tr-TR" sz="3200" b="1" dirty="0" err="1">
                <a:solidFill>
                  <a:schemeClr val="accent4"/>
                </a:solidFill>
              </a:rPr>
              <a:t>scr</a:t>
            </a:r>
            <a:r>
              <a:rPr lang="tr-TR" sz="3200" b="1" dirty="0">
                <a:solidFill>
                  <a:schemeClr val="accent4"/>
                </a:solidFill>
              </a:rPr>
              <a:t> .bat .</a:t>
            </a:r>
            <a:r>
              <a:rPr lang="tr-TR" sz="3200" b="1" dirty="0" err="1">
                <a:solidFill>
                  <a:schemeClr val="accent4"/>
                </a:solidFill>
              </a:rPr>
              <a:t>exe</a:t>
            </a:r>
            <a:r>
              <a:rPr lang="tr-TR" sz="3200" b="1" dirty="0">
                <a:solidFill>
                  <a:schemeClr val="accent4"/>
                </a:solidFill>
              </a:rPr>
              <a:t> </a:t>
            </a:r>
            <a:r>
              <a:rPr lang="tr-TR" sz="3200" b="1" dirty="0"/>
              <a:t>ise dikkatli olun. Tanıdığınızdan gelen bir dosya olsa bile açmayın. Bunlar kurulum dosyalarıdır. </a:t>
            </a:r>
          </a:p>
        </p:txBody>
      </p:sp>
    </p:spTree>
    <p:extLst>
      <p:ext uri="{BB962C8B-B14F-4D97-AF65-F5344CB8AC3E}">
        <p14:creationId xmlns:p14="http://schemas.microsoft.com/office/powerpoint/2010/main" val="208649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513"/>
            <a:ext cx="11795760" cy="589378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515291" y="1724297"/>
            <a:ext cx="92223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	</a:t>
            </a:r>
            <a:r>
              <a:rPr lang="tr-TR" sz="3200" b="1" dirty="0" smtClean="0">
                <a:solidFill>
                  <a:schemeClr val="accent4"/>
                </a:solidFill>
              </a:rPr>
              <a:t>Spam </a:t>
            </a:r>
            <a:r>
              <a:rPr lang="tr-TR" sz="3200" b="1" dirty="0"/>
              <a:t>(istenmeyen e-postalar) okumamız için başucunuza zarf bırakıp giden maskeli hırsızlara benzer. Bu zarfı merak edip açtığınızda ve mektuptaki istekleri yerine getirdiğinizde tüm bilgilerinizi çalmış olabilirler.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246" y="4886381"/>
            <a:ext cx="3095625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8148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41" y="699247"/>
            <a:ext cx="10047079" cy="589186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264024" y="2070847"/>
            <a:ext cx="988358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chemeClr val="accent4"/>
                </a:solidFill>
              </a:rPr>
              <a:t>Kişisel bilgilerinizi herkesle </a:t>
            </a:r>
            <a:r>
              <a:rPr lang="tr-TR" sz="3600" b="1" dirty="0" smtClean="0">
                <a:solidFill>
                  <a:schemeClr val="accent4"/>
                </a:solidFill>
              </a:rPr>
              <a:t>paylaşmayın!</a:t>
            </a:r>
          </a:p>
          <a:p>
            <a:pPr algn="ctr"/>
            <a:r>
              <a:rPr lang="tr-TR" sz="2800" dirty="0" smtClean="0"/>
              <a:t>Telefon </a:t>
            </a:r>
            <a:r>
              <a:rPr lang="tr-TR" sz="2800" dirty="0"/>
              <a:t>numaranız.</a:t>
            </a:r>
            <a:br>
              <a:rPr lang="tr-TR" sz="2800" dirty="0"/>
            </a:br>
            <a:r>
              <a:rPr lang="tr-TR" sz="2800" dirty="0" smtClean="0"/>
              <a:t>Ev </a:t>
            </a:r>
            <a:r>
              <a:rPr lang="tr-TR" sz="2800" dirty="0"/>
              <a:t>ya da okul adresiniz.</a:t>
            </a:r>
            <a:br>
              <a:rPr lang="tr-TR" sz="2800" dirty="0"/>
            </a:br>
            <a:r>
              <a:rPr lang="tr-TR" sz="2800" dirty="0" smtClean="0"/>
              <a:t>Doğum </a:t>
            </a:r>
            <a:r>
              <a:rPr lang="tr-TR" sz="2800" dirty="0"/>
              <a:t>gününüz, yaşınız.</a:t>
            </a:r>
            <a:br>
              <a:rPr lang="tr-TR" sz="2800" dirty="0"/>
            </a:br>
            <a:r>
              <a:rPr lang="tr-TR" sz="2800" dirty="0" smtClean="0"/>
              <a:t>T.C</a:t>
            </a:r>
            <a:r>
              <a:rPr lang="tr-TR" sz="2800" dirty="0"/>
              <a:t>. kimlik numaranız.</a:t>
            </a:r>
            <a:br>
              <a:rPr lang="tr-TR" sz="2800" dirty="0"/>
            </a:br>
            <a:r>
              <a:rPr lang="tr-TR" sz="2800" dirty="0" smtClean="0"/>
              <a:t>E-mail </a:t>
            </a:r>
            <a:r>
              <a:rPr lang="tr-TR" sz="2800" dirty="0"/>
              <a:t>adresiniz.</a:t>
            </a:r>
            <a:br>
              <a:rPr lang="tr-TR" sz="2800" dirty="0"/>
            </a:br>
            <a:r>
              <a:rPr lang="tr-TR" sz="2800" dirty="0" smtClean="0"/>
              <a:t>Siyasi </a:t>
            </a:r>
            <a:r>
              <a:rPr lang="tr-TR" sz="2800" dirty="0"/>
              <a:t>görüşünüz.</a:t>
            </a:r>
            <a:br>
              <a:rPr lang="tr-TR" sz="2800" dirty="0"/>
            </a:br>
            <a:r>
              <a:rPr lang="tr-TR" sz="2800" dirty="0" smtClean="0"/>
              <a:t>Sevdiğiniz </a:t>
            </a:r>
            <a:r>
              <a:rPr lang="tr-TR" sz="2800" dirty="0"/>
              <a:t>müzik, film  vb.</a:t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01000" y="0"/>
            <a:ext cx="4191000" cy="176712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364" y="151560"/>
            <a:ext cx="1847850" cy="24669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0169" y="4714875"/>
            <a:ext cx="2143125" cy="214312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  <p:extLst>
      <p:ext uri="{BB962C8B-B14F-4D97-AF65-F5344CB8AC3E}">
        <p14:creationId xmlns:p14="http://schemas.microsoft.com/office/powerpoint/2010/main" val="24364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05118" y="658906"/>
            <a:ext cx="10717306" cy="227255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tr-TR" sz="3600" b="1" dirty="0">
                <a:solidFill>
                  <a:schemeClr val="accent4"/>
                </a:solidFill>
              </a:rPr>
              <a:t>Kameranızı emin olmadığınız kişilere kesinlikle açmayın</a:t>
            </a:r>
            <a:r>
              <a:rPr lang="tr-TR" sz="3600" b="1" dirty="0" smtClean="0">
                <a:solidFill>
                  <a:schemeClr val="accent4"/>
                </a:solidFill>
              </a:rPr>
              <a:t>!</a:t>
            </a:r>
          </a:p>
          <a:p>
            <a:pPr algn="ctr"/>
            <a:r>
              <a:rPr lang="tr-TR" sz="3600" b="1" dirty="0">
                <a:solidFill>
                  <a:schemeClr val="accent4"/>
                </a:solidFill>
              </a:rPr>
              <a:t/>
            </a:r>
            <a:br>
              <a:rPr lang="tr-TR" sz="3600" b="1" dirty="0">
                <a:solidFill>
                  <a:schemeClr val="accent4"/>
                </a:solidFill>
              </a:rPr>
            </a:br>
            <a:r>
              <a:rPr lang="tr-TR" sz="2800" b="1" dirty="0" smtClean="0"/>
              <a:t>Haberiniz </a:t>
            </a:r>
            <a:r>
              <a:rPr lang="tr-TR" sz="2800" b="1" dirty="0"/>
              <a:t>olmadan resimleriniz çekilip, görüntüleriniz kaydedilebilir.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55" y="3271837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231" y="3205162"/>
            <a:ext cx="2066925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851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2" y="2356338"/>
            <a:ext cx="8534400" cy="2661139"/>
          </a:xfrm>
        </p:spPr>
        <p:txBody>
          <a:bodyPr/>
          <a:lstStyle/>
          <a:p>
            <a:r>
              <a:rPr lang="tr-TR" dirty="0" smtClean="0"/>
              <a:t>MEGAN’IN HİKAYESİ VİDEO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63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31074" y="470263"/>
            <a:ext cx="5003076" cy="6204857"/>
          </a:xfrm>
        </p:spPr>
        <p:txBody>
          <a:bodyPr>
            <a:normAutofit fontScale="92500"/>
          </a:bodyPr>
          <a:lstStyle/>
          <a:p>
            <a:endParaRPr lang="tr-TR" dirty="0"/>
          </a:p>
          <a:p>
            <a:pPr algn="just"/>
            <a:r>
              <a:rPr lang="tr-TR" dirty="0" smtClean="0"/>
              <a:t>	</a:t>
            </a:r>
            <a:r>
              <a:rPr lang="tr-TR" sz="2400" b="1" dirty="0" smtClean="0"/>
              <a:t>Bilgisayardan </a:t>
            </a:r>
            <a:r>
              <a:rPr lang="tr-TR" sz="2400" b="1" dirty="0"/>
              <a:t>uzaklaştığınızda </a:t>
            </a:r>
            <a:r>
              <a:rPr lang="tr-TR" sz="2400" b="1" dirty="0" smtClean="0"/>
              <a:t>her zaman </a:t>
            </a:r>
            <a:r>
              <a:rPr lang="tr-TR" sz="2400" b="1" dirty="0"/>
              <a:t>bilgisayar programlarındaki oturumunuzu kapatın ve parolalı bir ekran koruyucu kullanın. Aynı durum cep telefonları için de geçerlidir</a:t>
            </a:r>
            <a:r>
              <a:rPr lang="tr-TR" sz="2400" b="1" dirty="0" smtClean="0"/>
              <a:t>.</a:t>
            </a:r>
          </a:p>
          <a:p>
            <a:endParaRPr lang="tr-TR" sz="2400" b="1" dirty="0" smtClean="0"/>
          </a:p>
          <a:p>
            <a:pPr algn="just"/>
            <a:r>
              <a:rPr lang="tr-TR" sz="2400" b="1" dirty="0" smtClean="0"/>
              <a:t>	Katılmayı </a:t>
            </a:r>
            <a:r>
              <a:rPr lang="tr-TR" sz="2400" b="1" dirty="0"/>
              <a:t>planladığınız etkinlikleri gösteren </a:t>
            </a:r>
            <a:r>
              <a:rPr lang="tr-TR" sz="2400" b="1" dirty="0">
                <a:solidFill>
                  <a:schemeClr val="accent4"/>
                </a:solidFill>
              </a:rPr>
              <a:t>çevrimiçi takvimleri ve seyahat programlarını sosyal ağınızda olsa bile silin veya özel hale getirin. </a:t>
            </a:r>
            <a:r>
              <a:rPr lang="tr-TR" sz="2400" b="1" dirty="0"/>
              <a:t>Bu bilgiler bir takipçinin ne zaman nerede olmayı planladığınızı öğrenmesine neden olabilir.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434" y="913991"/>
            <a:ext cx="4075612" cy="1685925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346" y="4323261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822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40080" y="705394"/>
            <a:ext cx="10528663" cy="4552406"/>
          </a:xfrm>
        </p:spPr>
        <p:txBody>
          <a:bodyPr>
            <a:normAutofit/>
          </a:bodyPr>
          <a:lstStyle/>
          <a:p>
            <a:r>
              <a:rPr lang="tr-TR" sz="2800" dirty="0" smtClean="0"/>
              <a:t>	</a:t>
            </a:r>
            <a:r>
              <a:rPr lang="tr-TR" sz="2800" b="1" dirty="0" smtClean="0"/>
              <a:t>Güvendiğiniz </a:t>
            </a:r>
            <a:r>
              <a:rPr lang="tr-TR" sz="2800" b="1" dirty="0"/>
              <a:t>kişilerin dışındakiler ile çevrimiçi paylaşımınızı sınırlamak için tüm çevrimiçi hesaplarınızda </a:t>
            </a:r>
            <a:r>
              <a:rPr lang="tr-TR" sz="2800" b="1" dirty="0">
                <a:solidFill>
                  <a:schemeClr val="accent4"/>
                </a:solidFill>
              </a:rPr>
              <a:t>gizlilik ayarlarını </a:t>
            </a:r>
            <a:r>
              <a:rPr lang="tr-TR" sz="2800" b="1" dirty="0"/>
              <a:t>kullanın. Bu ayarları kullanarak birisi sizin adınızı aradığında profilinizin görünmemesini sağlayabilirsiniz. İnsanların </a:t>
            </a:r>
            <a:r>
              <a:rPr lang="tr-TR" sz="2800" b="1" dirty="0">
                <a:solidFill>
                  <a:schemeClr val="accent4"/>
                </a:solidFill>
              </a:rPr>
              <a:t>yayınladıklarınızı ve fotoğraflarınızı görmemesi </a:t>
            </a:r>
            <a:r>
              <a:rPr lang="tr-TR" sz="2800" b="1" dirty="0"/>
              <a:t>için onları engelleyebilirsiniz de.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52" y="4067175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920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9006"/>
            <a:ext cx="9331234" cy="1724297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Çocuk </a:t>
            </a:r>
            <a:r>
              <a:rPr lang="tr-TR" b="1" dirty="0" err="1" smtClean="0">
                <a:solidFill>
                  <a:srgbClr val="FFC000"/>
                </a:solidFill>
              </a:rPr>
              <a:t>İhmalİ</a:t>
            </a:r>
            <a:r>
              <a:rPr lang="tr-TR" b="1" dirty="0" smtClean="0">
                <a:solidFill>
                  <a:srgbClr val="FFC000"/>
                </a:solidFill>
              </a:rPr>
              <a:t/>
            </a:r>
            <a:br>
              <a:rPr lang="tr-TR" b="1" dirty="0" smtClean="0">
                <a:solidFill>
                  <a:srgbClr val="FFC000"/>
                </a:solidFill>
              </a:rPr>
            </a:b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2331" y="1371601"/>
            <a:ext cx="10855235" cy="5094514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 </a:t>
            </a:r>
            <a:r>
              <a:rPr lang="tr-TR" sz="3000" b="1" dirty="0" smtClean="0"/>
              <a:t>Çocuğun;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Beslenme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Giyinme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Barınma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Eğitim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000" b="1" dirty="0" smtClean="0"/>
              <a:t> Sağlık ve Sevgi gibi temel gereksinimlerini,</a:t>
            </a:r>
          </a:p>
          <a:p>
            <a:endParaRPr lang="tr-TR" sz="3000" b="1" dirty="0" smtClean="0"/>
          </a:p>
          <a:p>
            <a:r>
              <a:rPr lang="tr-TR" sz="3000" b="1" dirty="0" smtClean="0"/>
              <a:t>	</a:t>
            </a:r>
            <a:r>
              <a:rPr lang="tr-TR" sz="3000" b="1" dirty="0"/>
              <a:t>Ç</a:t>
            </a:r>
            <a:r>
              <a:rPr lang="tr-TR" sz="3000" b="1" dirty="0" smtClean="0"/>
              <a:t>ocuğa bakmakla yükümlü kişi veya kişiler tarafından karşılanmaması sonucu, çocuğun gelişiminin sağlıklı şekilde gerçekleşmesinin engellenmesidir.</a:t>
            </a:r>
            <a:endParaRPr lang="tr-TR" sz="3000" b="1" dirty="0"/>
          </a:p>
        </p:txBody>
      </p:sp>
    </p:spTree>
    <p:extLst>
      <p:ext uri="{BB962C8B-B14F-4D97-AF65-F5344CB8AC3E}">
        <p14:creationId xmlns:p14="http://schemas.microsoft.com/office/powerpoint/2010/main" val="36930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0" y="484377"/>
            <a:ext cx="10047079" cy="588924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68434" y="1123404"/>
            <a:ext cx="8951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 smtClean="0"/>
          </a:p>
          <a:p>
            <a:pPr algn="ctr"/>
            <a:r>
              <a:rPr lang="tr-TR" sz="3200" b="1" dirty="0" smtClean="0"/>
              <a:t>BİLGİSAYARINIZDA YA DA AKILLI TELEFONUNUZDA, SÜREKLİ KENDİNİ YENİ VİRÜSLERE KARŞI </a:t>
            </a:r>
            <a:r>
              <a:rPr lang="tr-TR" sz="3200" b="1" dirty="0" smtClean="0">
                <a:solidFill>
                  <a:schemeClr val="accent4"/>
                </a:solidFill>
              </a:rPr>
              <a:t>GÜNCELLEYEN LİSANSLI ANTİVİRÜS </a:t>
            </a:r>
            <a:r>
              <a:rPr lang="tr-TR" sz="3200" b="1" dirty="0" smtClean="0"/>
              <a:t>PROGRAMLARI KULLANIN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52793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188719"/>
            <a:ext cx="9144000" cy="4650377"/>
          </a:xfrm>
          <a:ln w="76200"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UNUTMAYIN ! </a:t>
            </a:r>
          </a:p>
          <a:p>
            <a:pPr algn="ctr"/>
            <a:r>
              <a:rPr lang="tr-TR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İNTERNET ORTAMINDA %100 GÜVENLİK HİÇBİR ZAMAN </a:t>
            </a:r>
            <a:r>
              <a:rPr lang="tr-TR" sz="5400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SAĞLANAMAZ..</a:t>
            </a:r>
            <a:endParaRPr lang="tr-TR" sz="5400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3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902677"/>
            <a:ext cx="9144000" cy="5040923"/>
          </a:xfrm>
          <a:ln w="76200"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ORTAM SANAL </a:t>
            </a:r>
            <a:r>
              <a:rPr lang="tr-T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OLSA DA</a:t>
            </a:r>
            <a:endParaRPr lang="tr-T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tr-TR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İŞLENEN SUÇ </a:t>
            </a:r>
            <a:endParaRPr lang="tr-TR" sz="6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tr-TR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GERÇEKTİR</a:t>
            </a:r>
            <a:endParaRPr lang="tr-TR" sz="6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tr-TR" sz="66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306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66651" y="692331"/>
            <a:ext cx="10280469" cy="351391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000" b="1" dirty="0" smtClean="0">
                <a:solidFill>
                  <a:schemeClr val="accent4"/>
                </a:solidFill>
              </a:rPr>
              <a:t>İHMAL VE İSTİSMAR DURUMLARINDA KİMLERDEN VE HANGİ KURUMLARDAN YARDIM ALABİLİRİM?</a:t>
            </a:r>
            <a:endParaRPr lang="tr-TR" sz="60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0" y="4506687"/>
            <a:ext cx="4519748" cy="20900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243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31520" y="1110343"/>
            <a:ext cx="10829109" cy="4147457"/>
          </a:xfrm>
        </p:spPr>
        <p:txBody>
          <a:bodyPr>
            <a:normAutofit/>
          </a:bodyPr>
          <a:lstStyle/>
          <a:p>
            <a:r>
              <a:rPr lang="tr-TR" sz="3200" dirty="0" smtClean="0"/>
              <a:t>	</a:t>
            </a:r>
            <a:r>
              <a:rPr lang="tr-TR" sz="3200" b="1" dirty="0" smtClean="0"/>
              <a:t>Bu gibi  olaylar yaşadığınızda </a:t>
            </a:r>
            <a:r>
              <a:rPr lang="tr-TR" sz="3200" b="1" dirty="0" smtClean="0">
                <a:solidFill>
                  <a:schemeClr val="accent4"/>
                </a:solidFill>
              </a:rPr>
              <a:t>ANNE-</a:t>
            </a:r>
            <a:r>
              <a:rPr lang="tr-TR" sz="3200" b="1" dirty="0" err="1" smtClean="0">
                <a:solidFill>
                  <a:schemeClr val="accent4"/>
                </a:solidFill>
              </a:rPr>
              <a:t>BABA</a:t>
            </a:r>
            <a:r>
              <a:rPr lang="tr-TR" sz="3200" b="1" dirty="0" err="1" smtClean="0"/>
              <a:t>’</a:t>
            </a:r>
            <a:r>
              <a:rPr lang="tr-TR" sz="3200" b="1" dirty="0" err="1" smtClean="0"/>
              <a:t>nızdan</a:t>
            </a:r>
            <a:r>
              <a:rPr lang="tr-TR" sz="3200" b="1" dirty="0" smtClean="0"/>
              <a:t> </a:t>
            </a:r>
            <a:r>
              <a:rPr lang="tr-TR" sz="3200" b="1" dirty="0" smtClean="0"/>
              <a:t>yardım isteyebilirsiniz.</a:t>
            </a:r>
          </a:p>
          <a:p>
            <a:r>
              <a:rPr lang="tr-TR" sz="3200" b="1" dirty="0" smtClean="0"/>
              <a:t>	Şayet onlardan çekiniyor, verecekleri tepkiden korkuyor ya da sizi anlayamayacaklarını düşünüyorsanız, aile içinde kendinize </a:t>
            </a:r>
            <a:r>
              <a:rPr lang="tr-TR" sz="3200" b="1" dirty="0" smtClean="0">
                <a:solidFill>
                  <a:schemeClr val="accent4"/>
                </a:solidFill>
              </a:rPr>
              <a:t>yakın hissettiğiniz, güvendiğiniz birinden</a:t>
            </a:r>
            <a:r>
              <a:rPr lang="tr-TR" sz="3200" b="1" dirty="0" smtClean="0"/>
              <a:t> yardım isteyebilirsiniz.</a:t>
            </a:r>
            <a:endParaRPr lang="tr-TR" sz="32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44" y="4947965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49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79270" y="613955"/>
            <a:ext cx="4911634" cy="525126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	</a:t>
            </a:r>
            <a:r>
              <a:rPr lang="tr-TR" sz="2800" b="1" dirty="0" smtClean="0">
                <a:solidFill>
                  <a:schemeClr val="accent4"/>
                </a:solidFill>
              </a:rPr>
              <a:t>Rehber Öğretmeninizle </a:t>
            </a:r>
            <a:r>
              <a:rPr lang="tr-TR" sz="2800" b="1" dirty="0" smtClean="0"/>
              <a:t>paylaşabilir ve ondan  yardım isteyebilirsiniz.</a:t>
            </a:r>
          </a:p>
          <a:p>
            <a:endParaRPr lang="tr-TR" sz="2800" b="1" dirty="0" smtClean="0"/>
          </a:p>
          <a:p>
            <a:r>
              <a:rPr lang="tr-TR" sz="2800" b="1" dirty="0" smtClean="0"/>
              <a:t>	Ya da okulda kendinize </a:t>
            </a:r>
            <a:r>
              <a:rPr lang="tr-TR" sz="2800" b="1" dirty="0" smtClean="0">
                <a:solidFill>
                  <a:schemeClr val="accent4"/>
                </a:solidFill>
              </a:rPr>
              <a:t>en yakın hissettiğiniz bir öğretmen veya bir arkadaşınızla </a:t>
            </a:r>
            <a:r>
              <a:rPr lang="tr-TR" sz="2800" b="1" dirty="0" smtClean="0"/>
              <a:t> paylaşabilir ve onlardan yardım isteyebilirsiniz.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42" y="796835"/>
            <a:ext cx="2876550" cy="2782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-1" b="6025"/>
          <a:stretch/>
        </p:blipFill>
        <p:spPr>
          <a:xfrm>
            <a:off x="6223907" y="4611325"/>
            <a:ext cx="2502082" cy="20376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571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83771" y="2926079"/>
            <a:ext cx="10711543" cy="3291841"/>
          </a:xfrm>
        </p:spPr>
        <p:txBody>
          <a:bodyPr>
            <a:noAutofit/>
          </a:bodyPr>
          <a:lstStyle/>
          <a:p>
            <a:pPr algn="ctr"/>
            <a:r>
              <a:rPr lang="tr-TR" sz="4000" dirty="0" smtClean="0"/>
              <a:t>	</a:t>
            </a:r>
            <a:r>
              <a:rPr lang="tr-TR" sz="4000" b="1" dirty="0" smtClean="0"/>
              <a:t>AİLE VE SOSYAL POLİTİKALAR BAKANLIĞI </a:t>
            </a:r>
            <a:r>
              <a:rPr lang="tr-TR" sz="4000" b="1" dirty="0" smtClean="0">
                <a:solidFill>
                  <a:schemeClr val="accent4"/>
                </a:solidFill>
              </a:rPr>
              <a:t>ALO 183 SOSYAL DESTEK HATTINI </a:t>
            </a:r>
            <a:r>
              <a:rPr lang="tr-TR" sz="4000" b="1" dirty="0" smtClean="0"/>
              <a:t>ARAYABİLİRSİNİZ.</a:t>
            </a:r>
            <a:endParaRPr lang="tr-TR" sz="4000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647" y="440462"/>
            <a:ext cx="3482748" cy="187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6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05839" y="2769326"/>
            <a:ext cx="10320201" cy="3331028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 smtClean="0"/>
              <a:t>BİLGİ TEKNOLOJİLERİ VE İLETİŞİM KURUMU</a:t>
            </a:r>
          </a:p>
          <a:p>
            <a:pPr algn="ctr"/>
            <a:r>
              <a:rPr lang="tr-TR" sz="3600" b="1" dirty="0" smtClean="0"/>
              <a:t>İNTERNET BİLGİ İHBAR MERKEZİ</a:t>
            </a:r>
          </a:p>
          <a:p>
            <a:pPr algn="ctr"/>
            <a:r>
              <a:rPr lang="tr-TR" sz="3600" b="1" dirty="0" smtClean="0">
                <a:solidFill>
                  <a:schemeClr val="accent4"/>
                </a:solidFill>
              </a:rPr>
              <a:t>www.ihbarweb.org.tr</a:t>
            </a:r>
            <a:endParaRPr lang="tr-TR" sz="36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914" y="473528"/>
            <a:ext cx="3031127" cy="1930038"/>
          </a:xfrm>
          <a:prstGeom prst="roundRect">
            <a:avLst>
              <a:gd name="adj" fmla="val 16667"/>
            </a:avLst>
          </a:prstGeom>
          <a:ln w="76200">
            <a:solidFill>
              <a:schemeClr val="accent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38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1703" y="156755"/>
            <a:ext cx="10106297" cy="1881051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accent4"/>
                </a:solidFill>
              </a:rPr>
              <a:t>Çocuk Şube Müdürlüğü;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92331" y="2873829"/>
            <a:ext cx="9366069" cy="3500845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İsa </a:t>
            </a:r>
            <a:r>
              <a:rPr lang="tr-TR" sz="2800" b="1" dirty="0" err="1" smtClean="0"/>
              <a:t>Divanlı</a:t>
            </a:r>
            <a:r>
              <a:rPr lang="tr-TR" sz="2800" b="1" dirty="0" smtClean="0"/>
              <a:t> Mahallesi, Şeyh Adil Caddesi</a:t>
            </a:r>
            <a:r>
              <a:rPr lang="tr-TR" sz="2800" b="1" dirty="0"/>
              <a:t/>
            </a:r>
            <a:br>
              <a:rPr lang="tr-TR" sz="2800" b="1" dirty="0"/>
            </a:br>
            <a:r>
              <a:rPr lang="tr-TR" sz="2800" b="1" dirty="0"/>
              <a:t>                                           </a:t>
            </a:r>
            <a:r>
              <a:rPr lang="tr-TR" sz="2800" b="1" dirty="0" smtClean="0"/>
              <a:t>Dulkadiroğlu/K. MARAŞ </a:t>
            </a:r>
            <a:endParaRPr lang="tr-TR" sz="2800" b="1" dirty="0"/>
          </a:p>
          <a:p>
            <a:r>
              <a:rPr lang="tr-TR" sz="2800" b="1" dirty="0"/>
              <a:t>İrtibat Telefonları </a:t>
            </a:r>
          </a:p>
          <a:p>
            <a:r>
              <a:rPr lang="nl-NL" sz="2800" b="1" dirty="0"/>
              <a:t>0 </a:t>
            </a:r>
            <a:r>
              <a:rPr lang="nl-NL" sz="2800" b="1" dirty="0" smtClean="0"/>
              <a:t>3</a:t>
            </a:r>
            <a:r>
              <a:rPr lang="tr-TR" sz="2800" b="1" dirty="0" smtClean="0"/>
              <a:t>44</a:t>
            </a:r>
            <a:r>
              <a:rPr lang="nl-NL" sz="2800" b="1" dirty="0" smtClean="0"/>
              <a:t> </a:t>
            </a:r>
            <a:r>
              <a:rPr lang="nl-NL" sz="2800" b="1" dirty="0">
                <a:solidFill>
                  <a:schemeClr val="accent4"/>
                </a:solidFill>
              </a:rPr>
              <a:t>- </a:t>
            </a:r>
            <a:r>
              <a:rPr lang="tr-TR" sz="2800" b="1" dirty="0" smtClean="0">
                <a:solidFill>
                  <a:schemeClr val="accent4"/>
                </a:solidFill>
              </a:rPr>
              <a:t>223</a:t>
            </a:r>
            <a:r>
              <a:rPr lang="nl-NL" sz="2800" b="1" dirty="0" smtClean="0">
                <a:solidFill>
                  <a:schemeClr val="accent4"/>
                </a:solidFill>
              </a:rPr>
              <a:t> </a:t>
            </a:r>
            <a:r>
              <a:rPr lang="tr-TR" sz="2800" b="1" dirty="0" smtClean="0">
                <a:solidFill>
                  <a:schemeClr val="accent4"/>
                </a:solidFill>
              </a:rPr>
              <a:t>00</a:t>
            </a:r>
            <a:r>
              <a:rPr lang="nl-NL" sz="2800" b="1" dirty="0" smtClean="0">
                <a:solidFill>
                  <a:schemeClr val="accent4"/>
                </a:solidFill>
              </a:rPr>
              <a:t> </a:t>
            </a:r>
            <a:r>
              <a:rPr lang="tr-TR" sz="2800" b="1" dirty="0" smtClean="0">
                <a:solidFill>
                  <a:schemeClr val="accent4"/>
                </a:solidFill>
              </a:rPr>
              <a:t>64</a:t>
            </a:r>
            <a:r>
              <a:rPr lang="nl-NL" sz="2800" b="1" dirty="0" smtClean="0">
                <a:solidFill>
                  <a:schemeClr val="accent4"/>
                </a:solidFill>
              </a:rPr>
              <a:t> </a:t>
            </a:r>
            <a:r>
              <a:rPr lang="nl-NL" sz="2800" b="1" dirty="0">
                <a:solidFill>
                  <a:schemeClr val="accent4"/>
                </a:solidFill>
              </a:rPr>
              <a:t/>
            </a:r>
            <a:br>
              <a:rPr lang="nl-NL" sz="2800" b="1" dirty="0">
                <a:solidFill>
                  <a:schemeClr val="accent4"/>
                </a:solidFill>
              </a:rPr>
            </a:br>
            <a:r>
              <a:rPr lang="nl-NL" sz="2800" b="1" dirty="0" smtClean="0"/>
              <a:t>POLİS İMDAT</a:t>
            </a:r>
            <a:r>
              <a:rPr lang="tr-TR" sz="2800" b="1" dirty="0" smtClean="0"/>
              <a:t> </a:t>
            </a:r>
            <a:r>
              <a:rPr lang="nl-NL" sz="2800" b="1" dirty="0" smtClean="0"/>
              <a:t>: 155</a:t>
            </a:r>
            <a:endParaRPr lang="tr-TR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086" y="156755"/>
            <a:ext cx="257883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57646" y="352697"/>
            <a:ext cx="10776858" cy="1162594"/>
          </a:xfrm>
        </p:spPr>
        <p:txBody>
          <a:bodyPr>
            <a:normAutofit/>
          </a:bodyPr>
          <a:lstStyle/>
          <a:p>
            <a:pPr algn="ctr"/>
            <a:r>
              <a:rPr lang="tr-TR" sz="5400" b="1" dirty="0" smtClean="0">
                <a:solidFill>
                  <a:srgbClr val="FFC000"/>
                </a:solidFill>
              </a:rPr>
              <a:t>İSTİSMAR</a:t>
            </a: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40080" y="1750423"/>
            <a:ext cx="10894424" cy="4676503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sz="3200" b="1" dirty="0" smtClean="0"/>
              <a:t>İstismar;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K</a:t>
            </a:r>
            <a:r>
              <a:rPr lang="tr-TR" sz="3200" b="1" dirty="0" smtClean="0"/>
              <a:t>ötü muamele, </a:t>
            </a:r>
            <a:r>
              <a:rPr lang="tr-TR" sz="3200" b="1" dirty="0" smtClean="0"/>
              <a:t>sömürme</a:t>
            </a:r>
            <a:r>
              <a:rPr lang="tr-TR" sz="3200" b="1" dirty="0" smtClean="0"/>
              <a:t>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B</a:t>
            </a:r>
            <a:r>
              <a:rPr lang="tr-TR" sz="3200" b="1" dirty="0" smtClean="0"/>
              <a:t>irinin iyi niyetini kötüye kullanma,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 smtClean="0"/>
              <a:t>Örselemek, </a:t>
            </a:r>
            <a:r>
              <a:rPr lang="tr-TR" sz="3200" b="1" dirty="0"/>
              <a:t>s</a:t>
            </a:r>
            <a:r>
              <a:rPr lang="tr-TR" sz="3200" b="1" dirty="0" smtClean="0"/>
              <a:t>arsmak, yıpratmak, zedelemek, hırpalamak,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/>
              <a:t>T</a:t>
            </a:r>
            <a:r>
              <a:rPr lang="tr-TR" sz="3200" b="1" dirty="0" smtClean="0"/>
              <a:t>aciz etmek,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3200" b="1" dirty="0" err="1"/>
              <a:t>S</a:t>
            </a:r>
            <a:r>
              <a:rPr lang="tr-TR" sz="3200" b="1" dirty="0" err="1" smtClean="0"/>
              <a:t>uistimal</a:t>
            </a:r>
            <a:r>
              <a:rPr lang="tr-TR" sz="3200" b="1" dirty="0" smtClean="0"/>
              <a:t>, kötü emellerine alet etmektir.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3490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876417" cy="1508761"/>
          </a:xfrm>
        </p:spPr>
        <p:txBody>
          <a:bodyPr>
            <a:noAutofit/>
          </a:bodyPr>
          <a:lstStyle/>
          <a:p>
            <a:pPr algn="ctr"/>
            <a:r>
              <a:rPr lang="tr-TR" sz="13800" b="1" dirty="0" smtClean="0">
                <a:solidFill>
                  <a:schemeClr val="accent4"/>
                </a:solidFill>
              </a:rPr>
              <a:t>SEN SUSMA!</a:t>
            </a:r>
            <a:endParaRPr lang="tr-TR" sz="13800" b="1" dirty="0">
              <a:solidFill>
                <a:schemeClr val="accent4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950" y="2667000"/>
            <a:ext cx="6805748" cy="33680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712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470263"/>
            <a:ext cx="9144000" cy="1097280"/>
          </a:xfrm>
        </p:spPr>
        <p:txBody>
          <a:bodyPr>
            <a:normAutofit/>
          </a:bodyPr>
          <a:lstStyle/>
          <a:p>
            <a:pPr algn="ctr"/>
            <a:r>
              <a:rPr lang="tr-TR" sz="6000" b="1" dirty="0" smtClean="0">
                <a:solidFill>
                  <a:srgbClr val="FFC000"/>
                </a:solidFill>
              </a:rPr>
              <a:t>ÇOCUK İSTİSMARI</a:t>
            </a:r>
            <a:endParaRPr lang="tr-TR" sz="60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53143" y="1567543"/>
            <a:ext cx="10920548" cy="4833257"/>
          </a:xfrm>
        </p:spPr>
        <p:txBody>
          <a:bodyPr>
            <a:normAutofit/>
          </a:bodyPr>
          <a:lstStyle/>
          <a:p>
            <a:r>
              <a:rPr lang="tr-TR" dirty="0" smtClean="0"/>
              <a:t> </a:t>
            </a:r>
            <a:r>
              <a:rPr lang="tr-TR" sz="3200" b="1" dirty="0" smtClean="0"/>
              <a:t>Çocuk istismarı, 0-18 yaş grubundaki çocuğun; </a:t>
            </a:r>
          </a:p>
          <a:p>
            <a:endParaRPr lang="tr-TR" sz="3200" b="1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b="1" dirty="0" smtClean="0"/>
              <a:t>Sağlığını,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3200" b="1" dirty="0" smtClean="0"/>
              <a:t>Fiziksel ve </a:t>
            </a:r>
            <a:r>
              <a:rPr lang="tr-TR" sz="3200" b="1" dirty="0" err="1" smtClean="0"/>
              <a:t>Psiko</a:t>
            </a:r>
            <a:r>
              <a:rPr lang="tr-TR" sz="3200" b="1" dirty="0" smtClean="0"/>
              <a:t>-Sosyal gelişimini,</a:t>
            </a:r>
          </a:p>
          <a:p>
            <a:r>
              <a:rPr lang="tr-TR" sz="3200" b="1" dirty="0" smtClean="0"/>
              <a:t>	olumsuz etkileyen, yaşamına, gelişimine ve değerine zarar veren fiziksel veya duygusal kötü davranışı, her türlü çıkar için çocuğun kullanılmasını içeren davranışlardır.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24754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86862"/>
            <a:ext cx="9631680" cy="2447778"/>
          </a:xfrm>
        </p:spPr>
        <p:txBody>
          <a:bodyPr>
            <a:normAutofit fontScale="90000"/>
          </a:bodyPr>
          <a:lstStyle/>
          <a:p>
            <a:r>
              <a:rPr lang="tr-TR" sz="5400" b="1" dirty="0" smtClean="0">
                <a:solidFill>
                  <a:srgbClr val="FFC000"/>
                </a:solidFill>
              </a:rPr>
              <a:t>İSTİSMAR ÇEŞİTLERİ</a:t>
            </a:r>
            <a:br>
              <a:rPr lang="tr-TR" sz="5400" b="1" dirty="0" smtClean="0">
                <a:solidFill>
                  <a:srgbClr val="FFC000"/>
                </a:solidFill>
              </a:rPr>
            </a:br>
            <a:r>
              <a:rPr lang="tr-TR" sz="5400" b="1" dirty="0" smtClean="0">
                <a:solidFill>
                  <a:srgbClr val="FFC000"/>
                </a:solidFill>
              </a:rPr>
              <a:t/>
            </a:r>
            <a:br>
              <a:rPr lang="tr-TR" sz="5400" b="1" dirty="0" smtClean="0">
                <a:solidFill>
                  <a:srgbClr val="FFC000"/>
                </a:solidFill>
              </a:rPr>
            </a:br>
            <a:endParaRPr lang="tr-TR" sz="5400" b="1" dirty="0">
              <a:solidFill>
                <a:srgbClr val="FFC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18457" y="1920241"/>
            <a:ext cx="10933612" cy="446749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tr-TR" sz="4000" b="1" dirty="0" smtClean="0"/>
              <a:t>Ekonomik istismar </a:t>
            </a:r>
          </a:p>
          <a:p>
            <a:r>
              <a:rPr lang="tr-TR" sz="4000" b="1" dirty="0" smtClean="0"/>
              <a:t>2.  Fiziksel istismar</a:t>
            </a:r>
          </a:p>
          <a:p>
            <a:r>
              <a:rPr lang="tr-TR" sz="4000" b="1" dirty="0" smtClean="0"/>
              <a:t>3.  Duygusal istismar</a:t>
            </a:r>
          </a:p>
          <a:p>
            <a:r>
              <a:rPr lang="tr-TR" sz="4000" b="1" dirty="0" smtClean="0"/>
              <a:t>4.  Cinsel istismar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8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74765" y="431074"/>
            <a:ext cx="11025051" cy="2899956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C000"/>
                </a:solidFill>
              </a:rPr>
              <a:t>EKONOMİK İSTİSMAR</a:t>
            </a:r>
            <a:r>
              <a:rPr lang="tr-TR" sz="2400" b="1" dirty="0" smtClean="0">
                <a:solidFill>
                  <a:srgbClr val="FFC000"/>
                </a:solidFill>
              </a:rPr>
              <a:t>: </a:t>
            </a:r>
          </a:p>
          <a:p>
            <a:r>
              <a:rPr lang="tr-TR" sz="2400" b="1" dirty="0">
                <a:solidFill>
                  <a:srgbClr val="FFC000"/>
                </a:solidFill>
              </a:rPr>
              <a:t>	</a:t>
            </a:r>
            <a:r>
              <a:rPr lang="tr-TR" sz="2800" b="1" dirty="0" smtClean="0"/>
              <a:t>Çocuğun gelişimini engelleyici, haklarını ihlal edici işlerde ya da düşük ücretli iş gücü olarak çalışması veya çalıştırılmasıdır.</a:t>
            </a:r>
            <a:br>
              <a:rPr lang="tr-TR" sz="2800" b="1" dirty="0" smtClean="0"/>
            </a:br>
            <a:r>
              <a:rPr lang="tr-TR" sz="2800" b="1" dirty="0" smtClean="0"/>
              <a:t/>
            </a:r>
            <a:br>
              <a:rPr lang="tr-TR" sz="2800" b="1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6" y="3511050"/>
            <a:ext cx="3605347" cy="2262733"/>
          </a:xfrm>
          <a:prstGeom prst="rect">
            <a:avLst/>
          </a:prstGeom>
          <a:ln w="762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42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8715" y="1097280"/>
            <a:ext cx="10745788" cy="2664822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rgbClr val="FFC000"/>
                </a:solidFill>
              </a:rPr>
              <a:t>FİZİKSEL İSTİSMAR</a:t>
            </a:r>
            <a:r>
              <a:rPr lang="tr-TR" sz="4000" b="1" dirty="0" smtClean="0">
                <a:solidFill>
                  <a:srgbClr val="FFC000"/>
                </a:solidFill>
              </a:rPr>
              <a:t>:</a:t>
            </a:r>
            <a:br>
              <a:rPr lang="tr-TR" sz="4000" b="1" dirty="0" smtClean="0">
                <a:solidFill>
                  <a:srgbClr val="FFC000"/>
                </a:solidFill>
              </a:rPr>
            </a:br>
            <a:r>
              <a:rPr lang="tr-TR" sz="4000" b="1" dirty="0" smtClean="0">
                <a:solidFill>
                  <a:srgbClr val="FFC000"/>
                </a:solidFill>
              </a:rPr>
              <a:t>	</a:t>
            </a:r>
            <a:r>
              <a:rPr lang="tr-TR" sz="3100" b="1" dirty="0" smtClean="0"/>
              <a:t>Çocuğun </a:t>
            </a:r>
            <a:r>
              <a:rPr lang="tr-TR" sz="3100" b="1" dirty="0"/>
              <a:t>kaza </a:t>
            </a:r>
            <a:r>
              <a:rPr lang="tr-TR" sz="3100" b="1" dirty="0" err="1" smtClean="0"/>
              <a:t>dIşI</a:t>
            </a:r>
            <a:r>
              <a:rPr lang="tr-TR" sz="3100" b="1" dirty="0" smtClean="0"/>
              <a:t> </a:t>
            </a:r>
            <a:r>
              <a:rPr lang="tr-TR" sz="3100" b="1" dirty="0"/>
              <a:t>sebeple </a:t>
            </a:r>
            <a:r>
              <a:rPr lang="tr-TR" sz="3100" b="1" dirty="0" err="1" smtClean="0"/>
              <a:t>bİr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yetİşkİn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tarafIndan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yaralanmasI</a:t>
            </a:r>
            <a:r>
              <a:rPr lang="tr-TR" sz="3100" b="1" dirty="0" smtClean="0"/>
              <a:t> </a:t>
            </a:r>
            <a:r>
              <a:rPr lang="tr-TR" sz="3100" b="1" dirty="0"/>
              <a:t>ve </a:t>
            </a:r>
            <a:r>
              <a:rPr lang="tr-TR" sz="3100" b="1" dirty="0" err="1" smtClean="0"/>
              <a:t>örselenmesİdİr</a:t>
            </a:r>
            <a:r>
              <a:rPr lang="tr-TR" sz="3100" b="1" dirty="0" smtClean="0"/>
              <a:t>. </a:t>
            </a:r>
            <a:r>
              <a:rPr lang="tr-TR" sz="3100" b="1" dirty="0" err="1" smtClean="0"/>
              <a:t>Bİr</a:t>
            </a:r>
            <a:r>
              <a:rPr lang="tr-TR" sz="3100" b="1" dirty="0" smtClean="0"/>
              <a:t> </a:t>
            </a:r>
            <a:r>
              <a:rPr lang="tr-TR" sz="3100" b="1" dirty="0"/>
              <a:t>tokattan başlayarak </a:t>
            </a:r>
            <a:r>
              <a:rPr lang="tr-TR" sz="3100" b="1" dirty="0" err="1" smtClean="0"/>
              <a:t>çeşİtlİ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aletlerİn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kullanIlmasIna</a:t>
            </a:r>
            <a:r>
              <a:rPr lang="tr-TR" sz="3100" b="1" dirty="0" smtClean="0"/>
              <a:t> </a:t>
            </a:r>
            <a:r>
              <a:rPr lang="tr-TR" sz="3100" b="1" dirty="0"/>
              <a:t>kadar devam </a:t>
            </a:r>
            <a:r>
              <a:rPr lang="tr-TR" sz="3100" b="1" dirty="0" err="1" smtClean="0"/>
              <a:t>edebİlİr</a:t>
            </a:r>
            <a:r>
              <a:rPr lang="tr-TR" sz="3100" b="1" dirty="0"/>
              <a:t>.</a:t>
            </a:r>
            <a:br>
              <a:rPr lang="tr-TR" sz="3100" b="1" dirty="0"/>
            </a:br>
            <a:r>
              <a:rPr lang="tr-TR" sz="3100" b="1" dirty="0" smtClean="0"/>
              <a:t>	En </a:t>
            </a:r>
            <a:r>
              <a:rPr lang="tr-TR" sz="3100" b="1" dirty="0" err="1" smtClean="0"/>
              <a:t>yaygIn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rastlanIlan</a:t>
            </a:r>
            <a:r>
              <a:rPr lang="tr-TR" sz="3100" b="1" dirty="0" smtClean="0"/>
              <a:t> </a:t>
            </a:r>
            <a:r>
              <a:rPr lang="tr-TR" sz="3100" b="1" dirty="0"/>
              <a:t>ve </a:t>
            </a:r>
            <a:r>
              <a:rPr lang="tr-TR" sz="3100" b="1" dirty="0" err="1" smtClean="0"/>
              <a:t>belİrlenmesİ</a:t>
            </a:r>
            <a:r>
              <a:rPr lang="tr-TR" sz="3100" b="1" dirty="0" smtClean="0"/>
              <a:t> </a:t>
            </a:r>
            <a:r>
              <a:rPr lang="tr-TR" sz="3100" b="1" dirty="0"/>
              <a:t>en kolay olan </a:t>
            </a:r>
            <a:r>
              <a:rPr lang="tr-TR" sz="3100" b="1" dirty="0" err="1" smtClean="0"/>
              <a:t>İstİsmar</a:t>
            </a:r>
            <a:r>
              <a:rPr lang="tr-TR" sz="3100" b="1" dirty="0" smtClean="0"/>
              <a:t> </a:t>
            </a:r>
            <a:r>
              <a:rPr lang="tr-TR" sz="3100" b="1" dirty="0" err="1" smtClean="0"/>
              <a:t>tİpİdİr</a:t>
            </a:r>
            <a:r>
              <a:rPr lang="tr-TR" sz="3100" b="1" dirty="0"/>
              <a:t>.</a:t>
            </a:r>
            <a:br>
              <a:rPr lang="tr-TR" sz="3100" b="1" dirty="0"/>
            </a:br>
            <a:r>
              <a:rPr lang="tr-TR" sz="3100" dirty="0"/>
              <a:t> </a:t>
            </a:r>
            <a:br>
              <a:rPr lang="tr-TR" sz="3100" dirty="0"/>
            </a:br>
            <a:endParaRPr lang="tr-TR" sz="31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03" y="4219302"/>
            <a:ext cx="3618411" cy="2403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917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4211" y="1698172"/>
            <a:ext cx="10393091" cy="1907177"/>
          </a:xfrm>
        </p:spPr>
        <p:txBody>
          <a:bodyPr/>
          <a:lstStyle/>
          <a:p>
            <a:r>
              <a:rPr lang="tr-TR" dirty="0" smtClean="0"/>
              <a:t>DAVİD BECKHAM ÇOCUKLARA YÖNELİK ŞİDDET KISA FİLM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99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lak Kena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753</TotalTime>
  <Words>300</Words>
  <Application>Microsoft Office PowerPoint</Application>
  <PresentationFormat>Özel</PresentationFormat>
  <Paragraphs>112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Dilim</vt:lpstr>
      <vt:lpstr>BALSUYU MESLEKİ VE TEKNİK ANADOLU LİSESİ </vt:lpstr>
      <vt:lpstr>ÇocUk TanImI</vt:lpstr>
      <vt:lpstr>Çocuk İhmalİ </vt:lpstr>
      <vt:lpstr>İSTİSMAR</vt:lpstr>
      <vt:lpstr>ÇOCUK İSTİSMARI</vt:lpstr>
      <vt:lpstr>İSTİSMAR ÇEŞİTLERİ  </vt:lpstr>
      <vt:lpstr>PowerPoint Sunusu</vt:lpstr>
      <vt:lpstr>FİZİKSEL İSTİSMAR:  Çocuğun kaza dIşI sebeple bİr yetİşkİn tarafIndan yaralanmasI ve örselenmesİdİr. Bİr tokattan başlayarak çeşİtlİ aletlerİn kullanIlmasIna kadar devam edebİlİr.  En yaygIn rastlanIlan ve belİrlenmesİ en kolay olan İstİsmar tİpİdİr.   </vt:lpstr>
      <vt:lpstr>DAVİD BECKHAM ÇOCUKLARA YÖNELİK ŞİDDET KISA FİLM </vt:lpstr>
      <vt:lpstr>DUYGUSAL İSTİSMAR:  Çocuğun duygusal İhtİyaçlarInI karşIlayan kİşİler tarafIndan çocuğa süreklİ olarak, tekrarlayIcI ve uygunsuz bİr bİçİmde karşIlIk verme ve tepkİ göstermedİr.    Çocuğun kİşİlİğİnİ zedeleyİcİ, duygusal gelİşİmİnİ engelleyİcİ eylemlerdİr. </vt:lpstr>
      <vt:lpstr>PowerPoint Sunusu</vt:lpstr>
      <vt:lpstr>GÜVENLİ OLMAYAN SANAL ORTAM SİBER-ÇEVRİM  İÇİ TACİZ</vt:lpstr>
      <vt:lpstr> </vt:lpstr>
      <vt:lpstr>PowerPoint Sunusu</vt:lpstr>
      <vt:lpstr>Becky’nin hİkayesi VİDEO </vt:lpstr>
      <vt:lpstr>SİBER TACİZ NEDİR ?</vt:lpstr>
      <vt:lpstr>PowerPoint Sunusu</vt:lpstr>
      <vt:lpstr>JEREMY’NİN HİKAYESİ VİDEO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MEGAN’IN HİKAYESİ VİDEO</vt:lpstr>
      <vt:lpstr>PowerPoint Sunusu</vt:lpstr>
      <vt:lpstr>PowerPoint Sunusu</vt:lpstr>
      <vt:lpstr>PowerPoint Sunusu</vt:lpstr>
      <vt:lpstr>PowerPoint Sunusu</vt:lpstr>
      <vt:lpstr>PowerPoint Sunusu</vt:lpstr>
      <vt:lpstr>İHMAL VE İSTİSMAR DURUMLARINDA KİMLERDEN VE HANGİ KURUMLARDAN YARDIM ALABİLİRİM?</vt:lpstr>
      <vt:lpstr>PowerPoint Sunusu</vt:lpstr>
      <vt:lpstr>PowerPoint Sunusu</vt:lpstr>
      <vt:lpstr>PowerPoint Sunusu</vt:lpstr>
      <vt:lpstr>PowerPoint Sunusu</vt:lpstr>
      <vt:lpstr>PowerPoint Sunusu</vt:lpstr>
      <vt:lpstr>Çocuk Şube Müdürlüğü;</vt:lpstr>
      <vt:lpstr>PowerPoint Sunusu</vt:lpstr>
      <vt:lpstr>SEN SUSMA!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SEYHAN REHBERLİK VE ARAŞTIRMA MERKEZİ MÜDÜRLÜĞÜ</dc:title>
  <dc:creator>ronaldinho424</dc:creator>
  <cp:lastModifiedBy>AGOK</cp:lastModifiedBy>
  <cp:revision>61</cp:revision>
  <dcterms:created xsi:type="dcterms:W3CDTF">2017-11-27T08:21:11Z</dcterms:created>
  <dcterms:modified xsi:type="dcterms:W3CDTF">2018-04-17T10:39:29Z</dcterms:modified>
</cp:coreProperties>
</file>