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257" r:id="rId3"/>
    <p:sldId id="259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64" r:id="rId12"/>
    <p:sldId id="365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2" r:id="rId24"/>
    <p:sldId id="314" r:id="rId25"/>
    <p:sldId id="315" r:id="rId26"/>
    <p:sldId id="316" r:id="rId27"/>
    <p:sldId id="317" r:id="rId28"/>
    <p:sldId id="318" r:id="rId29"/>
    <p:sldId id="363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334" r:id="rId46"/>
    <p:sldId id="335" r:id="rId47"/>
    <p:sldId id="336" r:id="rId48"/>
    <p:sldId id="337" r:id="rId49"/>
    <p:sldId id="338" r:id="rId50"/>
    <p:sldId id="339" r:id="rId51"/>
    <p:sldId id="340" r:id="rId52"/>
    <p:sldId id="341" r:id="rId53"/>
    <p:sldId id="342" r:id="rId54"/>
    <p:sldId id="343" r:id="rId55"/>
    <p:sldId id="344" r:id="rId56"/>
    <p:sldId id="345" r:id="rId57"/>
    <p:sldId id="355" r:id="rId58"/>
    <p:sldId id="356" r:id="rId59"/>
    <p:sldId id="357" r:id="rId60"/>
    <p:sldId id="358" r:id="rId61"/>
    <p:sldId id="359" r:id="rId62"/>
    <p:sldId id="360" r:id="rId63"/>
    <p:sldId id="361" r:id="rId64"/>
    <p:sldId id="362" r:id="rId65"/>
    <p:sldId id="353" r:id="rId66"/>
    <p:sldId id="354" r:id="rId67"/>
    <p:sldId id="293" r:id="rId6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:p15="http://schemas.microsoft.com/office/powerpoint/2012/main" userId="6badb6560f1a69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529"/>
    <a:srgbClr val="B2B2B2"/>
    <a:srgbClr val="DADADA"/>
    <a:srgbClr val="75246B"/>
    <a:srgbClr val="E61F4F"/>
    <a:srgbClr val="575757"/>
    <a:srgbClr val="D18D05"/>
    <a:srgbClr val="11A74F"/>
    <a:srgbClr val="231F20"/>
    <a:srgbClr val="936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7" autoAdjust="0"/>
    <p:restoredTop sz="82487" autoAdjust="0"/>
  </p:normalViewPr>
  <p:slideViewPr>
    <p:cSldViewPr snapToGrid="0">
      <p:cViewPr varScale="1">
        <p:scale>
          <a:sx n="61" d="100"/>
          <a:sy n="61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lise çağı öğrencilerine ve çocuklara yönelik hazırlanmış aşağıdaki kitapçıktan ulaşabilirsiniz:</a:t>
            </a:r>
          </a:p>
          <a:p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99082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25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8060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250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5885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4252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66176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0767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975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245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805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40904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670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770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2359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69139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1326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26985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0147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18407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7902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7669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147232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4915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33935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197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79821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84247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06087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570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46950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3725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973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0927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6346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36733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5893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88012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67058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43115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70028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47393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6580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20-21.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6984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8578798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31359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052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9318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3316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0436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24340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32956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70756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3233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2943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92049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80554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37137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22-23.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06185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lise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Yaşama, 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Ufuk Kodaman, Mehmet Dinç, 2016, İstanbul, Yeşilay TBM Alan Kitaplığı Dizisi No: 4.</a:t>
            </a:r>
            <a:endParaRPr lang="tr-TR" b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3552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293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0337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Teknolojiye Bağımlı Yaşama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24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4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4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emf"/><Relationship Id="rId4" Type="http://schemas.openxmlformats.org/officeDocument/2006/relationships/image" Target="../media/image1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1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2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51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51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2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Resi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2" name="Grup 1"/>
          <p:cNvGrpSpPr/>
          <p:nvPr/>
        </p:nvGrpSpPr>
        <p:grpSpPr>
          <a:xfrm>
            <a:off x="5699567" y="1087039"/>
            <a:ext cx="5877641" cy="1546741"/>
            <a:chOff x="5699567" y="1972564"/>
            <a:chExt cx="5877641" cy="1546741"/>
          </a:xfrm>
        </p:grpSpPr>
        <p:sp>
          <p:nvSpPr>
            <p:cNvPr id="20" name="Metin kutusu 19"/>
            <p:cNvSpPr txBox="1"/>
            <p:nvPr/>
          </p:nvSpPr>
          <p:spPr>
            <a:xfrm>
              <a:off x="5699567" y="1972564"/>
              <a:ext cx="5668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bağımlı</a:t>
              </a: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9450985" y="2688308"/>
              <a:ext cx="2126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chemeClr val="bg1"/>
                  </a:solidFill>
                </a:rPr>
                <a:t>yaşama</a:t>
              </a:r>
            </a:p>
          </p:txBody>
        </p:sp>
      </p:grpSp>
      <p:sp>
        <p:nvSpPr>
          <p:cNvPr id="24" name="Dikdörtgen 23"/>
          <p:cNvSpPr/>
          <p:nvPr/>
        </p:nvSpPr>
        <p:spPr>
          <a:xfrm>
            <a:off x="4409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1298543" y="5676774"/>
            <a:ext cx="903289" cy="602840"/>
            <a:chOff x="11298543" y="5676774"/>
            <a:chExt cx="903289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FAB52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1298543" y="5745534"/>
              <a:ext cx="6928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400" b="1" dirty="0">
                  <a:solidFill>
                    <a:srgbClr val="231F20"/>
                  </a:solidFill>
                </a:rPr>
                <a:t>LİSE</a:t>
              </a:r>
            </a:p>
          </p:txBody>
        </p:sp>
      </p:grpSp>
      <p:pic>
        <p:nvPicPr>
          <p:cNvPr id="1026" name="Resim 10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37" y="5455186"/>
            <a:ext cx="4500000" cy="1035000"/>
          </a:xfrm>
          <a:prstGeom prst="rect">
            <a:avLst/>
          </a:prstGeom>
        </p:spPr>
      </p:pic>
      <p:grpSp>
        <p:nvGrpSpPr>
          <p:cNvPr id="16" name="Grup 15"/>
          <p:cNvGrpSpPr/>
          <p:nvPr/>
        </p:nvGrpSpPr>
        <p:grpSpPr>
          <a:xfrm>
            <a:off x="7533089" y="2993311"/>
            <a:ext cx="942795" cy="950137"/>
            <a:chOff x="474663" y="3333750"/>
            <a:chExt cx="1019175" cy="1027112"/>
          </a:xfrm>
        </p:grpSpPr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2" name="Grup 31"/>
          <p:cNvGrpSpPr/>
          <p:nvPr/>
        </p:nvGrpSpPr>
        <p:grpSpPr>
          <a:xfrm>
            <a:off x="9599747" y="2993311"/>
            <a:ext cx="941327" cy="950137"/>
            <a:chOff x="2859088" y="3333750"/>
            <a:chExt cx="1017588" cy="1027112"/>
          </a:xfrm>
        </p:grpSpPr>
        <p:sp>
          <p:nvSpPr>
            <p:cNvPr id="33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5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8563613" y="2993311"/>
            <a:ext cx="942795" cy="950137"/>
            <a:chOff x="1670050" y="3333750"/>
            <a:chExt cx="1019175" cy="1027112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9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41" name="Grup 40"/>
          <p:cNvGrpSpPr/>
          <p:nvPr/>
        </p:nvGrpSpPr>
        <p:grpSpPr>
          <a:xfrm>
            <a:off x="10634413" y="2993311"/>
            <a:ext cx="942795" cy="950137"/>
            <a:chOff x="4054475" y="3333750"/>
            <a:chExt cx="1019175" cy="1027112"/>
          </a:xfrm>
        </p:grpSpPr>
        <p:sp>
          <p:nvSpPr>
            <p:cNvPr id="42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910012" cy="400110"/>
            <a:chOff x="554927" y="1881525"/>
            <a:chExt cx="691001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67187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Aile içi çatışmalar yaşayan, sağlıklı  iletişimi olmayan aile üyeleri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Hayatlarında kaliteli vakit geçirebileceği  aktiviteler bulunmayanlar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369332"/>
            <a:chOff x="554927" y="2970954"/>
            <a:chExt cx="6287250" cy="369332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Sosyal ilişkilerinde kendini ifade etmekte güçlük yaşayanlar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369332"/>
            <a:chOff x="554927" y="2970954"/>
            <a:chExt cx="6287250" cy="369332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Aileleri teknolojiyi olumsuz ve bilinçsiz kullanan bireyler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34000" r="-1000" b="-70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624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7" name="Grup 26"/>
          <p:cNvGrpSpPr/>
          <p:nvPr/>
        </p:nvGrpSpPr>
        <p:grpSpPr>
          <a:xfrm>
            <a:off x="1027769" y="3415491"/>
            <a:ext cx="3594565" cy="1684051"/>
            <a:chOff x="1027769" y="3415491"/>
            <a:chExt cx="3594565" cy="1684051"/>
          </a:xfrm>
        </p:grpSpPr>
        <p:sp>
          <p:nvSpPr>
            <p:cNvPr id="28" name="Dikdörtgen 27"/>
            <p:cNvSpPr/>
            <p:nvPr/>
          </p:nvSpPr>
          <p:spPr>
            <a:xfrm>
              <a:off x="1027769" y="3415491"/>
              <a:ext cx="3594565" cy="1684051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9" name="Metin kutusu 28"/>
            <p:cNvSpPr txBox="1"/>
            <p:nvPr/>
          </p:nvSpPr>
          <p:spPr>
            <a:xfrm>
              <a:off x="1103552" y="3481757"/>
              <a:ext cx="35106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Bağımlı Kullanım:  Sorunun Ağına Takılıp </a:t>
              </a:r>
              <a:r>
                <a:rPr lang="tr-TR" sz="1600" b="1" dirty="0" smtClean="0">
                  <a:solidFill>
                    <a:srgbClr val="575757"/>
                  </a:solidFill>
                </a:rPr>
                <a:t>Kalmak </a:t>
              </a:r>
              <a:r>
                <a:rPr lang="tr-TR" sz="1600" dirty="0" smtClean="0">
                  <a:solidFill>
                    <a:srgbClr val="575757"/>
                  </a:solidFill>
                </a:rPr>
                <a:t>Kişinin </a:t>
              </a:r>
              <a:r>
                <a:rPr lang="tr-TR" sz="1600" dirty="0">
                  <a:solidFill>
                    <a:srgbClr val="575757"/>
                  </a:solidFill>
                </a:rPr>
                <a:t>artık kullanmak için herhangi bir sebebe ihtiyacı yoktur,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bütün zamanını ve eylemlerini sırf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bağlandığı teknoloji ürününe  göre belirler ve o ürüne ayırır.</a:t>
              </a: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1027769" y="1336251"/>
            <a:ext cx="3510675" cy="1415578"/>
            <a:chOff x="1027769" y="1336251"/>
            <a:chExt cx="3510675" cy="1415578"/>
          </a:xfrm>
        </p:grpSpPr>
        <p:sp>
          <p:nvSpPr>
            <p:cNvPr id="32" name="Dikdörtgen 31"/>
            <p:cNvSpPr/>
            <p:nvPr/>
          </p:nvSpPr>
          <p:spPr>
            <a:xfrm>
              <a:off x="1027769" y="1336251"/>
              <a:ext cx="3130207" cy="1415578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Metin kutusu 32"/>
            <p:cNvSpPr txBox="1"/>
            <p:nvPr/>
          </p:nvSpPr>
          <p:spPr>
            <a:xfrm>
              <a:off x="1027769" y="1336251"/>
              <a:ext cx="35106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Deneysel Kullanım: Merak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herhangi bir şekilde bir site,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oyun, bir uygulama veya benzer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bir teknoloji ürününden haberdar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olur, onu merak eder ve dener.</a:t>
              </a:r>
            </a:p>
          </p:txBody>
        </p:sp>
      </p:grpSp>
      <p:pic>
        <p:nvPicPr>
          <p:cNvPr id="34" name="Resim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647" y="1115384"/>
            <a:ext cx="1845000" cy="540000"/>
          </a:xfrm>
          <a:prstGeom prst="rect">
            <a:avLst/>
          </a:prstGeom>
        </p:spPr>
      </p:pic>
      <p:grpSp>
        <p:nvGrpSpPr>
          <p:cNvPr id="35" name="Grup 34"/>
          <p:cNvGrpSpPr/>
          <p:nvPr/>
        </p:nvGrpSpPr>
        <p:grpSpPr>
          <a:xfrm>
            <a:off x="5955014" y="700925"/>
            <a:ext cx="3670251" cy="1820134"/>
            <a:chOff x="5955014" y="700925"/>
            <a:chExt cx="3670251" cy="1820134"/>
          </a:xfrm>
        </p:grpSpPr>
        <p:sp>
          <p:nvSpPr>
            <p:cNvPr id="36" name="Dikdörtgen 35"/>
            <p:cNvSpPr/>
            <p:nvPr/>
          </p:nvSpPr>
          <p:spPr>
            <a:xfrm>
              <a:off x="5955014" y="700925"/>
              <a:ext cx="3670251" cy="1820134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7" name="Metin kutusu 36"/>
            <p:cNvSpPr txBox="1"/>
            <p:nvPr/>
          </p:nvSpPr>
          <p:spPr>
            <a:xfrm>
              <a:off x="6041640" y="705177"/>
              <a:ext cx="351067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>
                  <a:solidFill>
                    <a:srgbClr val="575757"/>
                  </a:solidFill>
                </a:rPr>
                <a:t>Sosyal Kullanım: Grupla Olmak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Kişinin belli bir teknolojik ürünü devamlı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ve düzenli olarak kullanan bir çevresi vardır, o çevreye girmek veya grup içinde kalmak üzere kendisi de kullanır, grubun gündemine dâhil olur, dışında kalmaktan kurtulur.</a:t>
              </a:r>
            </a:p>
          </p:txBody>
        </p:sp>
      </p:grpSp>
      <p:grpSp>
        <p:nvGrpSpPr>
          <p:cNvPr id="38" name="Grup 37"/>
          <p:cNvGrpSpPr/>
          <p:nvPr/>
        </p:nvGrpSpPr>
        <p:grpSpPr>
          <a:xfrm>
            <a:off x="6136972" y="4528494"/>
            <a:ext cx="4604822" cy="1400667"/>
            <a:chOff x="6136972" y="4528494"/>
            <a:chExt cx="4604822" cy="1400667"/>
          </a:xfrm>
        </p:grpSpPr>
        <p:sp>
          <p:nvSpPr>
            <p:cNvPr id="39" name="Dikdörtgen 38"/>
            <p:cNvSpPr/>
            <p:nvPr/>
          </p:nvSpPr>
          <p:spPr>
            <a:xfrm>
              <a:off x="6136972" y="4528494"/>
              <a:ext cx="4604822" cy="1400667"/>
            </a:xfrm>
            <a:prstGeom prst="rect">
              <a:avLst/>
            </a:prstGeom>
            <a:solidFill>
              <a:srgbClr val="DADA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0" name="Metin kutusu 39"/>
            <p:cNvSpPr txBox="1"/>
            <p:nvPr/>
          </p:nvSpPr>
          <p:spPr>
            <a:xfrm>
              <a:off x="6192642" y="4565266"/>
              <a:ext cx="447815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600" b="1" dirty="0" err="1">
                  <a:solidFill>
                    <a:srgbClr val="575757"/>
                  </a:solidFill>
                </a:rPr>
                <a:t>Operasyonel</a:t>
              </a:r>
              <a:r>
                <a:rPr lang="tr-TR" sz="1600" b="1" dirty="0">
                  <a:solidFill>
                    <a:srgbClr val="575757"/>
                  </a:solidFill>
                </a:rPr>
                <a:t> Kullanım: Belli Bir Amaç Gütmek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Kişi zevk almak, problemlerden kaçmak, boş zaman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doldurmak, can sıkıntısından kurtulmak, insanlardan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uzak kalmak gibi bir amaçla bir teknolojik ürünü </a:t>
              </a:r>
            </a:p>
            <a:p>
              <a:r>
                <a:rPr lang="tr-TR" sz="1600" dirty="0">
                  <a:solidFill>
                    <a:srgbClr val="575757"/>
                  </a:solidFill>
                </a:rPr>
                <a:t>kullanmaya başlar ve kullanmaya devam eder.</a:t>
              </a:r>
            </a:p>
          </p:txBody>
        </p:sp>
      </p:grpSp>
      <p:pic>
        <p:nvPicPr>
          <p:cNvPr id="41" name="Resi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141849" y="3268985"/>
            <a:ext cx="1845000" cy="540000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45444" y="4909285"/>
            <a:ext cx="1845000" cy="54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986" y="2118126"/>
            <a:ext cx="740475" cy="685914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2488" y="5640261"/>
            <a:ext cx="650977" cy="503982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4175" y="2780122"/>
            <a:ext cx="1096279" cy="1244425"/>
          </a:xfrm>
          <a:prstGeom prst="rect">
            <a:avLst/>
          </a:prstGeom>
        </p:spPr>
      </p:pic>
      <p:pic>
        <p:nvPicPr>
          <p:cNvPr id="46" name="Resim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0178" y="3216662"/>
            <a:ext cx="979312" cy="12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0" y="0"/>
            <a:ext cx="12201525" cy="6858000"/>
          </a:xfrm>
          <a:prstGeom prst="rect">
            <a:avLst/>
          </a:prstGeom>
          <a:blipFill dpi="0" rotWithShape="1">
            <a:blip r:embed="rId2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" name="Dikdörtgen 2"/>
          <p:cNvSpPr/>
          <p:nvPr/>
        </p:nvSpPr>
        <p:spPr>
          <a:xfrm>
            <a:off x="-11112" y="748774"/>
            <a:ext cx="12203112" cy="1057013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469011" y="836614"/>
            <a:ext cx="7261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Hayatımızdaki gerçekler yerini sanallığa bıraktıkça, 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anı yaşama isteğimizi kaybederiz.</a:t>
            </a:r>
          </a:p>
        </p:txBody>
      </p:sp>
    </p:spTree>
    <p:extLst>
      <p:ext uri="{BB962C8B-B14F-4D97-AF65-F5344CB8AC3E}">
        <p14:creationId xmlns:p14="http://schemas.microsoft.com/office/powerpoint/2010/main" val="188129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5" grpId="0" animBg="1"/>
      <p:bldP spid="3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5577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Teknolojik bağımlılıklar</a:t>
            </a: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41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2" name="Resim 4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8944" y="2255902"/>
            <a:ext cx="1620000" cy="1620000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8634" y="2260222"/>
            <a:ext cx="1628901" cy="1620000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225" y="2263807"/>
            <a:ext cx="1628901" cy="1620000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5441" y="2263807"/>
            <a:ext cx="1628901" cy="1620000"/>
          </a:xfrm>
          <a:prstGeom prst="rect">
            <a:avLst/>
          </a:prstGeom>
        </p:spPr>
      </p:pic>
      <p:sp>
        <p:nvSpPr>
          <p:cNvPr id="46" name="Metin kutusu 45"/>
          <p:cNvSpPr txBox="1"/>
          <p:nvPr/>
        </p:nvSpPr>
        <p:spPr>
          <a:xfrm>
            <a:off x="2320943" y="4079258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E61F4F"/>
                </a:solidFill>
              </a:rPr>
              <a:t>İNTERNET VE</a:t>
            </a:r>
          </a:p>
          <a:p>
            <a:pPr algn="ctr"/>
            <a:r>
              <a:rPr lang="tr-TR" sz="1400" b="1" dirty="0">
                <a:solidFill>
                  <a:srgbClr val="E61F4F"/>
                </a:solidFill>
              </a:rPr>
              <a:t>SOSYAL MEDYA</a:t>
            </a:r>
          </a:p>
        </p:txBody>
      </p:sp>
      <p:sp>
        <p:nvSpPr>
          <p:cNvPr id="47" name="Metin kutusu 46"/>
          <p:cNvSpPr txBox="1"/>
          <p:nvPr/>
        </p:nvSpPr>
        <p:spPr>
          <a:xfrm>
            <a:off x="4575872" y="4078555"/>
            <a:ext cx="954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231F20"/>
                </a:solidFill>
              </a:rPr>
              <a:t>TELEFON</a:t>
            </a:r>
          </a:p>
          <a:p>
            <a:pPr algn="ctr"/>
            <a:r>
              <a:rPr lang="tr-TR" sz="1400" b="1" dirty="0">
                <a:solidFill>
                  <a:srgbClr val="231F20"/>
                </a:solidFill>
              </a:rPr>
              <a:t>VE TABLET</a:t>
            </a:r>
          </a:p>
        </p:txBody>
      </p:sp>
      <p:sp>
        <p:nvSpPr>
          <p:cNvPr id="48" name="Metin kutusu 47"/>
          <p:cNvSpPr txBox="1"/>
          <p:nvPr/>
        </p:nvSpPr>
        <p:spPr>
          <a:xfrm>
            <a:off x="6622997" y="4078839"/>
            <a:ext cx="1130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FAB529"/>
                </a:solidFill>
              </a:rPr>
              <a:t>OYUN</a:t>
            </a:r>
          </a:p>
          <a:p>
            <a:pPr algn="ctr"/>
            <a:r>
              <a:rPr lang="tr-TR" sz="1400" b="1" dirty="0">
                <a:solidFill>
                  <a:srgbClr val="FAB529"/>
                </a:solidFill>
              </a:rPr>
              <a:t>KONSOLLARI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8604419" y="4078136"/>
            <a:ext cx="1316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1400" b="1" dirty="0">
                <a:solidFill>
                  <a:srgbClr val="11A74F"/>
                </a:solidFill>
              </a:rPr>
              <a:t>BİLGİSAYAR</a:t>
            </a:r>
          </a:p>
          <a:p>
            <a:pPr algn="ctr"/>
            <a:r>
              <a:rPr lang="tr-TR" sz="1400" b="1" dirty="0">
                <a:solidFill>
                  <a:srgbClr val="11A74F"/>
                </a:solidFill>
              </a:rPr>
              <a:t>VE TELEVİZYON</a:t>
            </a:r>
          </a:p>
        </p:txBody>
      </p:sp>
    </p:spTree>
    <p:extLst>
      <p:ext uri="{BB962C8B-B14F-4D97-AF65-F5344CB8AC3E}">
        <p14:creationId xmlns:p14="http://schemas.microsoft.com/office/powerpoint/2010/main" val="35660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1" grpId="0" animBg="1"/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6202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Sosyal medya</a:t>
            </a:r>
          </a:p>
          <a:p>
            <a:r>
              <a:rPr lang="tr-TR" sz="6000" b="1" dirty="0"/>
              <a:t>bağımlılık yapar mı?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396325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Canınız sıkılınca aklınıza gelen ilk seçenekse,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805227"/>
            <a:ext cx="6550548" cy="369332"/>
            <a:chOff x="554927" y="2447025"/>
            <a:chExt cx="6550548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hayatınızın önüne geçiyorsa,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3196091"/>
            <a:ext cx="6844162" cy="369332"/>
            <a:chOff x="554927" y="2447025"/>
            <a:chExt cx="6844162" cy="369332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Günlük hayatınızın ve sorumluluklarınızın aksamasına sebep oluyorsa,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561805"/>
            <a:ext cx="6844162" cy="369332"/>
            <a:chOff x="554927" y="2447025"/>
            <a:chExt cx="684416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Gerçek arkadaşlıkların yerini sanal arkadaşlıklar ve takipçiler alıyorsa,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921917"/>
            <a:ext cx="6844162" cy="369332"/>
            <a:chOff x="554927" y="2447025"/>
            <a:chExt cx="684416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Aşırı zaman alıyor ve ulaşılamadığında huzursuzluk oluşturuyorsa,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52" name="Grup 51"/>
          <p:cNvGrpSpPr/>
          <p:nvPr/>
        </p:nvGrpSpPr>
        <p:grpSpPr>
          <a:xfrm>
            <a:off x="554927" y="4304007"/>
            <a:ext cx="6844162" cy="646331"/>
            <a:chOff x="554927" y="2447025"/>
            <a:chExt cx="6844162" cy="646331"/>
          </a:xfrm>
        </p:grpSpPr>
        <p:sp>
          <p:nvSpPr>
            <p:cNvPr id="53" name="Dikdörtgen 52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Sürekli bir şeyler paylaşma ihtiyacı duyuyorsanız, </a:t>
              </a:r>
            </a:p>
            <a:p>
              <a:r>
                <a:rPr lang="tr-TR" b="1" dirty="0">
                  <a:solidFill>
                    <a:srgbClr val="575757"/>
                  </a:solidFill>
                </a:rPr>
                <a:t>sosyal medya bağımlısı</a:t>
              </a:r>
              <a:r>
                <a:rPr lang="tr-TR" dirty="0">
                  <a:solidFill>
                    <a:srgbClr val="575757"/>
                  </a:solidFill>
                </a:rPr>
                <a:t> olduğunuzdan söz edilebilir.</a:t>
              </a:r>
            </a:p>
          </p:txBody>
        </p:sp>
        <p:pic>
          <p:nvPicPr>
            <p:cNvPr id="54" name="Resim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7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407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Peki ya oyunlar?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536631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Giderek oyun başında daha fazla zaman geçirmek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1945533"/>
            <a:ext cx="6550548" cy="646331"/>
            <a:chOff x="554927" y="2447025"/>
            <a:chExt cx="655054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7" y="2447025"/>
              <a:ext cx="63592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 ya da arkadaşlarla birlikte vakit geçirmek yerine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oyun oynamayı tercih etmek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2573187"/>
            <a:ext cx="6844162" cy="646331"/>
            <a:chOff x="554927" y="2447025"/>
            <a:chExt cx="6844162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Oyunlarda alınan başarı ve ilerlemeleri gerçek hayattaki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başarılardan daha çok önemsemeye başlamak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3200077"/>
            <a:ext cx="6844162" cy="646331"/>
            <a:chOff x="554927" y="2447025"/>
            <a:chExt cx="6844162" cy="646331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Aileden uzaklaşmak, oyun başında geçirilen süreyle ilgili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tartışmalar yaşamak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9" name="Grup 48"/>
          <p:cNvGrpSpPr/>
          <p:nvPr/>
        </p:nvGrpSpPr>
        <p:grpSpPr>
          <a:xfrm>
            <a:off x="554927" y="3846408"/>
            <a:ext cx="6844162" cy="923330"/>
            <a:chOff x="554927" y="2447025"/>
            <a:chExt cx="6844162" cy="923330"/>
          </a:xfrm>
        </p:grpSpPr>
        <p:sp>
          <p:nvSpPr>
            <p:cNvPr id="50" name="Dikdörtgen 49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 başında geçirilen fazla süre sonucu notların kötüleşmesi, devamsızlık sorunları, arkadaşlık ilişkilerinin bozulması, uykusuz kalma sorunlarının görülmesi</a:t>
              </a:r>
            </a:p>
          </p:txBody>
        </p:sp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1122635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443107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8392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32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Kurtulmak için öneriler:</a:t>
            </a:r>
          </a:p>
        </p:txBody>
      </p:sp>
      <p:sp>
        <p:nvSpPr>
          <p:cNvPr id="19" name="Oval 5"/>
          <p:cNvSpPr>
            <a:spLocks noChangeArrowheads="1"/>
          </p:cNvSpPr>
          <p:nvPr/>
        </p:nvSpPr>
        <p:spPr bwMode="auto">
          <a:xfrm>
            <a:off x="8156838" y="1874154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" name="Oval 6"/>
          <p:cNvSpPr>
            <a:spLocks noChangeArrowheads="1"/>
          </p:cNvSpPr>
          <p:nvPr/>
        </p:nvSpPr>
        <p:spPr bwMode="auto">
          <a:xfrm flipH="1">
            <a:off x="8477309" y="2194626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047206"/>
            <a:ext cx="4497747" cy="369332"/>
            <a:chOff x="554927" y="2047206"/>
            <a:chExt cx="4497747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047206"/>
              <a:ext cx="43064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Yavaş yavaş ama kararlı olarak azaltın.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141872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8807" y="2521363"/>
            <a:ext cx="4493867" cy="369332"/>
            <a:chOff x="558807" y="2521363"/>
            <a:chExt cx="4493867" cy="369332"/>
          </a:xfrm>
        </p:grpSpPr>
        <p:sp>
          <p:nvSpPr>
            <p:cNvPr id="41" name="Dikdörtgen 40"/>
            <p:cNvSpPr/>
            <p:nvPr/>
          </p:nvSpPr>
          <p:spPr>
            <a:xfrm>
              <a:off x="746177" y="2521363"/>
              <a:ext cx="430649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Oyunun yerini doldurun (Spor,  hobi, vb.)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2637392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48975" y="3021150"/>
            <a:ext cx="4702534" cy="646331"/>
            <a:chOff x="548975" y="3021150"/>
            <a:chExt cx="4702534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7" y="3021150"/>
              <a:ext cx="450533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Düşünün! Sanal ortamdaki başarı ve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saygınlık mı daha değerli, gerçek hayattaki mi?</a:t>
              </a:r>
            </a:p>
          </p:txBody>
        </p:sp>
        <p:pic>
          <p:nvPicPr>
            <p:cNvPr id="23" name="Resim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975" y="3149331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8807" y="3741053"/>
            <a:ext cx="4692702" cy="369332"/>
            <a:chOff x="558807" y="3741053"/>
            <a:chExt cx="4692702" cy="369332"/>
          </a:xfrm>
        </p:grpSpPr>
        <p:sp>
          <p:nvSpPr>
            <p:cNvPr id="47" name="Dikdörtgen 46"/>
            <p:cNvSpPr/>
            <p:nvPr/>
          </p:nvSpPr>
          <p:spPr>
            <a:xfrm>
              <a:off x="746177" y="3741053"/>
              <a:ext cx="4505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Zararlarını, sizden aldıklarını değerlendirin.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3849164"/>
              <a:ext cx="191250" cy="180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558807" y="4231838"/>
            <a:ext cx="4692702" cy="369332"/>
            <a:chOff x="558807" y="4231838"/>
            <a:chExt cx="4692702" cy="369332"/>
          </a:xfrm>
        </p:grpSpPr>
        <p:sp>
          <p:nvSpPr>
            <p:cNvPr id="50" name="Dikdörtgen 49"/>
            <p:cNvSpPr/>
            <p:nvPr/>
          </p:nvSpPr>
          <p:spPr>
            <a:xfrm>
              <a:off x="746177" y="4231838"/>
              <a:ext cx="45053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Gerekirse uzman yardımı alın.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7" y="43346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621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15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44315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 Cep telefonu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auto">
          <a:xfrm>
            <a:off x="8156838" y="888132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6" name="Oval 6"/>
          <p:cNvSpPr>
            <a:spLocks noChangeArrowheads="1"/>
          </p:cNvSpPr>
          <p:nvPr/>
        </p:nvSpPr>
        <p:spPr bwMode="auto">
          <a:xfrm>
            <a:off x="8477309" y="1208604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6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Metin kutusu 28"/>
          <p:cNvSpPr txBox="1"/>
          <p:nvPr/>
        </p:nvSpPr>
        <p:spPr>
          <a:xfrm>
            <a:off x="467905" y="2577740"/>
            <a:ext cx="44487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sık sık kontrol ederim.</a:t>
            </a:r>
          </a:p>
        </p:txBody>
      </p:sp>
      <p:sp>
        <p:nvSpPr>
          <p:cNvPr id="30" name="Dikdörtgen 29"/>
          <p:cNvSpPr/>
          <p:nvPr/>
        </p:nvSpPr>
        <p:spPr>
          <a:xfrm>
            <a:off x="467905" y="1797801"/>
            <a:ext cx="53120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Aşağıdaki cümlelerin en az 5’ine katılıyorsanız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 bağımlısı olma riski taşıdığınız söylenebilir</a:t>
            </a:r>
          </a:p>
        </p:txBody>
      </p:sp>
      <p:sp>
        <p:nvSpPr>
          <p:cNvPr id="2" name="Dikdörtgen 1"/>
          <p:cNvSpPr/>
          <p:nvPr/>
        </p:nvSpPr>
        <p:spPr>
          <a:xfrm>
            <a:off x="467905" y="292773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her zaman yanımda taşırım.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467905" y="324630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Uyuduğumda cep telefonum ulaşabileceğim yerde durur.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67905" y="3585162"/>
            <a:ext cx="6571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kullanmaktan günlük işlerime vakit ayıramıyorum.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467905" y="3935820"/>
            <a:ext cx="68065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Kendimi kötü hissettiğimde cep telefonumu kullanmak bana iyi gelir.</a:t>
            </a:r>
          </a:p>
        </p:txBody>
      </p:sp>
      <p:sp>
        <p:nvSpPr>
          <p:cNvPr id="8" name="Dikdörtgen 7"/>
          <p:cNvSpPr/>
          <p:nvPr/>
        </p:nvSpPr>
        <p:spPr>
          <a:xfrm>
            <a:off x="467905" y="4256005"/>
            <a:ext cx="69305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Cep telefonumu kullanmadığım zamanlarda kendimi kötü hissederim.</a:t>
            </a:r>
          </a:p>
        </p:txBody>
      </p:sp>
      <p:sp>
        <p:nvSpPr>
          <p:cNvPr id="9" name="Dikdörtgen 8"/>
          <p:cNvSpPr/>
          <p:nvPr/>
        </p:nvSpPr>
        <p:spPr>
          <a:xfrm>
            <a:off x="471444" y="4601724"/>
            <a:ext cx="8633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7.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Başkalarıyla sohbette veya yemekte birlikteyken bile cep telefonumu sık sık kullanırım.</a:t>
            </a:r>
            <a:endParaRPr lang="tr-TR" dirty="0">
              <a:solidFill>
                <a:srgbClr val="E61F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3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55" grpId="0" animBg="1"/>
      <p:bldP spid="56" grpId="0" animBg="1"/>
      <p:bldP spid="29" grpId="0"/>
      <p:bldP spid="30" grpId="0"/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679081"/>
            <a:ext cx="6851043" cy="1015663"/>
            <a:chOff x="554927" y="2679081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679081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Sabah uyandığınızda kendinizi hazır hissetmeden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(giyinmeden, kahvaltı etmeden vb.) cep telefonunuzu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elinize almayın.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804854"/>
              <a:ext cx="191250" cy="180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54927" y="3970890"/>
            <a:ext cx="6550548" cy="707886"/>
            <a:chOff x="554927" y="3970890"/>
            <a:chExt cx="6550548" cy="707886"/>
          </a:xfrm>
        </p:grpSpPr>
        <p:sp>
          <p:nvSpPr>
            <p:cNvPr id="33" name="Dikdörtgen 32"/>
            <p:cNvSpPr/>
            <p:nvPr/>
          </p:nvSpPr>
          <p:spPr>
            <a:xfrm>
              <a:off x="746177" y="3970890"/>
              <a:ext cx="635929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Güne pozitif ve sağlıklı şeylerle başlayın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ve öyle sürdürün.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070072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31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1000" t="-24000" r="-1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554927" y="2540145"/>
            <a:ext cx="6847113" cy="1323439"/>
            <a:chOff x="554927" y="2540145"/>
            <a:chExt cx="6847113" cy="132343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2247" y="2540145"/>
              <a:ext cx="665979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Yatağınıza gitmeden en son 30 dakika önce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telefonunuzu kontrol edin. Eğer mesajlarınız,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cevapsız aramalarınız varsa dönüş yapmak için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ertesi günü bekleyin. </a:t>
              </a:r>
            </a:p>
          </p:txBody>
        </p:sp>
        <p:pic>
          <p:nvPicPr>
            <p:cNvPr id="16" name="Resim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  <p:grpSp>
        <p:nvGrpSpPr>
          <p:cNvPr id="2" name="Grup 1"/>
          <p:cNvGrpSpPr/>
          <p:nvPr/>
        </p:nvGrpSpPr>
        <p:grpSpPr>
          <a:xfrm>
            <a:off x="554927" y="4144690"/>
            <a:ext cx="6546618" cy="400110"/>
            <a:chOff x="554927" y="4144690"/>
            <a:chExt cx="6546618" cy="400110"/>
          </a:xfrm>
        </p:grpSpPr>
        <p:sp>
          <p:nvSpPr>
            <p:cNvPr id="33" name="Dikdörtgen 32"/>
            <p:cNvSpPr/>
            <p:nvPr/>
          </p:nvSpPr>
          <p:spPr>
            <a:xfrm>
              <a:off x="742247" y="4144690"/>
              <a:ext cx="635929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Uyku düzeninizi korumayı önceleyin.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236027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Sunum içeriği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310684"/>
            <a:ext cx="572009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Bağımlılık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 nedir?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Belirtileri neler olabilir?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Sebepler neler olabilir?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Kimler risk altında?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Adım </a:t>
            </a:r>
            <a:r>
              <a:rPr lang="tr-TR" sz="2000" dirty="0">
                <a:solidFill>
                  <a:srgbClr val="575757"/>
                </a:solidFill>
              </a:rPr>
              <a:t>adım teknoloji bağımlılığı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Teknolojik bağımlılıklar</a:t>
            </a:r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 smtClean="0">
                <a:solidFill>
                  <a:srgbClr val="575757"/>
                </a:solidFill>
              </a:rPr>
              <a:t>Teknoloji </a:t>
            </a:r>
            <a:r>
              <a:rPr lang="tr-TR" sz="2000" dirty="0">
                <a:solidFill>
                  <a:srgbClr val="575757"/>
                </a:solidFill>
              </a:rPr>
              <a:t>kullanımını nasıl zararlı hale getiriyoruz?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bağımlılığının zararları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testi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Kendimi nasıl koruyabilirim?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Bağımlılık riskinden korunmak için neler yapabilirim ?</a:t>
            </a:r>
            <a:endParaRPr lang="tr-TR" sz="2000" b="1" dirty="0">
              <a:solidFill>
                <a:srgbClr val="575757"/>
              </a:solidFill>
            </a:endParaRP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B2B2B2"/>
                    </a:solidFill>
                  </a:rPr>
                  <a:t>02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99" name="Grup 98"/>
          <p:cNvGrpSpPr/>
          <p:nvPr/>
        </p:nvGrpSpPr>
        <p:grpSpPr>
          <a:xfrm>
            <a:off x="510103" y="1353176"/>
            <a:ext cx="203200" cy="3708000"/>
            <a:chOff x="439811" y="1353176"/>
            <a:chExt cx="203200" cy="3708000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>
              <a:off x="532765" y="1353176"/>
              <a:ext cx="0" cy="3708000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439811" y="1421980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439811" y="172040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439811" y="201052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439811" y="230895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439811" y="2626848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439811" y="2925276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439811" y="3215394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439811" y="3513822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9" name="Oval 120"/>
            <p:cNvSpPr>
              <a:spLocks noChangeArrowheads="1"/>
            </p:cNvSpPr>
            <p:nvPr/>
          </p:nvSpPr>
          <p:spPr bwMode="auto">
            <a:xfrm>
              <a:off x="439811" y="3849865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0" name="Oval 120"/>
            <p:cNvSpPr>
              <a:spLocks noChangeArrowheads="1"/>
            </p:cNvSpPr>
            <p:nvPr/>
          </p:nvSpPr>
          <p:spPr bwMode="auto">
            <a:xfrm>
              <a:off x="439811" y="4148293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1" name="Oval 120"/>
            <p:cNvSpPr>
              <a:spLocks noChangeArrowheads="1"/>
            </p:cNvSpPr>
            <p:nvPr/>
          </p:nvSpPr>
          <p:spPr bwMode="auto">
            <a:xfrm>
              <a:off x="439811" y="4438411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2" name="Oval 120"/>
            <p:cNvSpPr>
              <a:spLocks noChangeArrowheads="1"/>
            </p:cNvSpPr>
            <p:nvPr/>
          </p:nvSpPr>
          <p:spPr bwMode="auto">
            <a:xfrm>
              <a:off x="439811" y="4736839"/>
              <a:ext cx="203200" cy="204788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753" y="348412"/>
            <a:ext cx="5271247" cy="496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35000" t="-24000" r="-14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51043" cy="707886"/>
            <a:chOff x="554927" y="2540145"/>
            <a:chExt cx="6851043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Cep telefonuyla yapmakta olduğunuz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en önemsiz aktiviteyi azaltarak işe başlayın.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38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19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1000" t="-37000" r="-65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51043" cy="1015663"/>
            <a:chOff x="554927" y="2540145"/>
            <a:chExt cx="6851043" cy="1015663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2540145"/>
              <a:ext cx="665979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Bir kişiyle yüz yüze iletişimdeyken cep telefonunuzu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uzak bir yere koyma veya kapatma konusunda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kendinizle anlaşın.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6490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Cep telefonu bağımlılığıyla</a:t>
            </a:r>
          </a:p>
          <a:p>
            <a:r>
              <a:rPr lang="tr-TR" sz="6000" b="1" dirty="0"/>
              <a:t>baş etmek için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554927" y="2540145"/>
            <a:ext cx="6849217" cy="707886"/>
            <a:chOff x="554927" y="2540145"/>
            <a:chExt cx="6849217" cy="707886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4351" y="2540145"/>
              <a:ext cx="66597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Yemek yerken, arkadaşlarınızla gezerken,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ders çalışırken, cep telefonlarınızı kullanmayın.</a:t>
              </a:r>
            </a:p>
          </p:txBody>
        </p:sp>
        <p:pic>
          <p:nvPicPr>
            <p:cNvPr id="14" name="Resim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642439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90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3935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kullanımını</a:t>
            </a:r>
          </a:p>
          <a:p>
            <a:r>
              <a:rPr lang="tr-TR" sz="6000" b="1" dirty="0"/>
              <a:t>nasıl zararlı hale getiriyoruz?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2369834"/>
            <a:ext cx="6550548" cy="369332"/>
            <a:chOff x="554927" y="2447025"/>
            <a:chExt cx="6550548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3592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İnterneti denetimsiz, sınırsız ve amaçsızca kullanarak,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805832"/>
            <a:ext cx="8287068" cy="646331"/>
            <a:chOff x="554927" y="2447025"/>
            <a:chExt cx="8287068" cy="646331"/>
          </a:xfrm>
        </p:grpSpPr>
        <p:sp>
          <p:nvSpPr>
            <p:cNvPr id="41" name="Dikdörtgen 40"/>
            <p:cNvSpPr/>
            <p:nvPr/>
          </p:nvSpPr>
          <p:spPr>
            <a:xfrm>
              <a:off x="746176" y="2447025"/>
              <a:ext cx="80958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İnterneti, uygun olmayan içeriklere muhatap olacak şekilde ve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uzun süreli kullanarak,</a:t>
              </a:r>
            </a:p>
          </p:txBody>
        </p:sp>
        <p:pic>
          <p:nvPicPr>
            <p:cNvPr id="42" name="Resim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3" name="Grup 42"/>
          <p:cNvGrpSpPr/>
          <p:nvPr/>
        </p:nvGrpSpPr>
        <p:grpSpPr>
          <a:xfrm>
            <a:off x="554927" y="3481114"/>
            <a:ext cx="8144456" cy="646331"/>
            <a:chOff x="554927" y="2447025"/>
            <a:chExt cx="8144456" cy="646331"/>
          </a:xfrm>
        </p:grpSpPr>
        <p:sp>
          <p:nvSpPr>
            <p:cNvPr id="44" name="Dikdörtgen 43"/>
            <p:cNvSpPr/>
            <p:nvPr/>
          </p:nvSpPr>
          <p:spPr>
            <a:xfrm>
              <a:off x="746176" y="2447025"/>
              <a:ext cx="79532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Teknolojiyi, gündelik yaşamı ve sorumlulukları aksatacak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şekilde kullanarak,</a:t>
              </a:r>
            </a:p>
          </p:txBody>
        </p:sp>
        <p:pic>
          <p:nvPicPr>
            <p:cNvPr id="45" name="Resim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46" name="Grup 45"/>
          <p:cNvGrpSpPr/>
          <p:nvPr/>
        </p:nvGrpSpPr>
        <p:grpSpPr>
          <a:xfrm>
            <a:off x="554927" y="4152166"/>
            <a:ext cx="6844162" cy="923330"/>
            <a:chOff x="554927" y="2447025"/>
            <a:chExt cx="6844162" cy="923330"/>
          </a:xfrm>
        </p:grpSpPr>
        <p:sp>
          <p:nvSpPr>
            <p:cNvPr id="47" name="Dikdörtgen 46"/>
            <p:cNvSpPr/>
            <p:nvPr/>
          </p:nvSpPr>
          <p:spPr>
            <a:xfrm>
              <a:off x="746176" y="2447025"/>
              <a:ext cx="66529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Teknolojiyi; fiziksel, sosyal, psikolojik ve zihinsel gelişimi olumsuz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etkileyecek şekilde kullanarak teknoloji kullanımını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kendimiz için zararlı hale getiririz.</a:t>
              </a:r>
            </a:p>
          </p:txBody>
        </p:sp>
        <p:pic>
          <p:nvPicPr>
            <p:cNvPr id="48" name="Resim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5918" y="2739166"/>
            <a:ext cx="2321301" cy="307372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8606976" y="3059668"/>
            <a:ext cx="169918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2400" b="1" dirty="0">
                <a:solidFill>
                  <a:srgbClr val="575757"/>
                </a:solidFill>
              </a:rPr>
              <a:t>SONUÇ</a:t>
            </a:r>
          </a:p>
          <a:p>
            <a:pPr algn="ctr"/>
            <a:endParaRPr lang="tr-TR" sz="2400" b="1" dirty="0">
              <a:solidFill>
                <a:srgbClr val="575757"/>
              </a:solidFill>
            </a:endParaRP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Sosyal fobi</a:t>
            </a: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Huzursuzluk</a:t>
            </a:r>
          </a:p>
          <a:p>
            <a:pPr algn="ctr"/>
            <a:r>
              <a:rPr lang="tr-TR" sz="2400" dirty="0">
                <a:solidFill>
                  <a:srgbClr val="575757"/>
                </a:solidFill>
              </a:rPr>
              <a:t>Mutsuzluk</a:t>
            </a:r>
          </a:p>
        </p:txBody>
      </p:sp>
    </p:spTree>
    <p:extLst>
      <p:ext uri="{BB962C8B-B14F-4D97-AF65-F5344CB8AC3E}">
        <p14:creationId xmlns:p14="http://schemas.microsoft.com/office/powerpoint/2010/main" val="47545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7984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gelişebilir!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588550" y="1902046"/>
            <a:ext cx="7367363" cy="707886"/>
            <a:chOff x="588550" y="1902046"/>
            <a:chExt cx="7367363" cy="707886"/>
          </a:xfrm>
        </p:grpSpPr>
        <p:sp>
          <p:nvSpPr>
            <p:cNvPr id="10" name="Dikdörtgen 9"/>
            <p:cNvSpPr/>
            <p:nvPr/>
          </p:nvSpPr>
          <p:spPr>
            <a:xfrm>
              <a:off x="1150596" y="1902046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Çocuk/genç dış dünyadan kopup bilgisayar  ve internet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için diğer </a:t>
              </a:r>
              <a:r>
                <a:rPr lang="tr-TR" sz="2000" b="1" dirty="0">
                  <a:solidFill>
                    <a:srgbClr val="E61F4F"/>
                  </a:solidFill>
                </a:rPr>
                <a:t>sorumluluklarını ihmal edebilir.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1974965"/>
              <a:ext cx="562047" cy="562047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88550" y="2842349"/>
            <a:ext cx="7367363" cy="707886"/>
            <a:chOff x="588550" y="2842349"/>
            <a:chExt cx="7367363" cy="707886"/>
          </a:xfrm>
        </p:grpSpPr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0" y="2915268"/>
              <a:ext cx="562047" cy="562047"/>
            </a:xfrm>
            <a:prstGeom prst="rect">
              <a:avLst/>
            </a:prstGeom>
          </p:spPr>
        </p:pic>
        <p:sp>
          <p:nvSpPr>
            <p:cNvPr id="20" name="Dikdörtgen 19"/>
            <p:cNvSpPr/>
            <p:nvPr/>
          </p:nvSpPr>
          <p:spPr>
            <a:xfrm>
              <a:off x="1150596" y="2842349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Dışarıda ya da okulda arkadaşlarıyla etkileşim içinde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olmak yerine </a:t>
              </a:r>
              <a:r>
                <a:rPr lang="tr-TR" sz="2000" b="1" dirty="0">
                  <a:solidFill>
                    <a:srgbClr val="E61F4F"/>
                  </a:solidFill>
                </a:rPr>
                <a:t>eve kapanabilir.</a:t>
              </a:r>
            </a:p>
          </p:txBody>
        </p:sp>
      </p:grpSp>
      <p:grpSp>
        <p:nvGrpSpPr>
          <p:cNvPr id="7" name="Grup 6"/>
          <p:cNvGrpSpPr/>
          <p:nvPr/>
        </p:nvGrpSpPr>
        <p:grpSpPr>
          <a:xfrm>
            <a:off x="588549" y="3782651"/>
            <a:ext cx="7367363" cy="707886"/>
            <a:chOff x="588549" y="3782651"/>
            <a:chExt cx="7367363" cy="707886"/>
          </a:xfrm>
        </p:grpSpPr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49" y="3855571"/>
              <a:ext cx="562047" cy="562047"/>
            </a:xfrm>
            <a:prstGeom prst="rect">
              <a:avLst/>
            </a:prstGeom>
          </p:spPr>
        </p:pic>
        <p:sp>
          <p:nvSpPr>
            <p:cNvPr id="21" name="Dikdörtgen 20"/>
            <p:cNvSpPr/>
            <p:nvPr/>
          </p:nvSpPr>
          <p:spPr>
            <a:xfrm>
              <a:off x="1150595" y="3782651"/>
              <a:ext cx="680531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Kendi oluşturduğu sanal dünyası içinde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kaybolur ve </a:t>
              </a:r>
              <a:r>
                <a:rPr lang="tr-TR" sz="2000" b="1" dirty="0">
                  <a:solidFill>
                    <a:srgbClr val="E61F4F"/>
                  </a:solidFill>
                </a:rPr>
                <a:t>sosyal yaşamdan kopar.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93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25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8557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Sağlığımıza zarar verebilir!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696" y="1800721"/>
            <a:ext cx="3661093" cy="368436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5886" y="1802452"/>
            <a:ext cx="3862516" cy="352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6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023451"/>
            <a:ext cx="3783324" cy="400110"/>
            <a:chOff x="554927" y="1881525"/>
            <a:chExt cx="3783324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5920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Kişiler arası duyarlılıklar azalması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626295"/>
            <a:ext cx="2200646" cy="400110"/>
            <a:chOff x="554927" y="1881525"/>
            <a:chExt cx="220064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20093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Özgüvende düşüş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821973"/>
            <a:ext cx="4486337" cy="707886"/>
            <a:chOff x="554927" y="1881525"/>
            <a:chExt cx="4486337" cy="707886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2950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Çevreyle arasındaki ilişkinin zayıflaması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ya da kopması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237513"/>
            <a:ext cx="4332320" cy="400110"/>
            <a:chOff x="554927" y="1881525"/>
            <a:chExt cx="4332320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1410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Sürekli uykusuz ve yorgun görünmeler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93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İnternetteki arkadaşlıkları fiziksel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arkadaşlıklara tercih etme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582260" cy="400110"/>
            <a:chOff x="554927" y="1881525"/>
            <a:chExt cx="4582260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43910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gelişimde önemli ölçüde gerileme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12240"/>
            <a:ext cx="4309109" cy="707886"/>
            <a:chOff x="554927" y="1881525"/>
            <a:chExt cx="4309109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41178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kaygı düzeyinde ve saldırganlık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davranışlarında yükselme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357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2000" r="-9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177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Başka zararları yok mu?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28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159749"/>
            <a:ext cx="3857254" cy="707886"/>
            <a:chOff x="554927" y="1881525"/>
            <a:chExt cx="3857254" cy="70788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36660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Giderek yalnızlaşma ve yüz yüze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ilişki kurmakta güçlük yaşama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3040389"/>
            <a:ext cx="4178688" cy="400110"/>
            <a:chOff x="554927" y="1881525"/>
            <a:chExt cx="417868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39874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İçe dönüklük (çekinme-kaçınma hâli)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729012"/>
            <a:ext cx="3484074" cy="400110"/>
            <a:chOff x="554927" y="1881525"/>
            <a:chExt cx="3484074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329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Kuru gözler, baş ve sırt ağrıları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64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3331828" y="1696072"/>
            <a:ext cx="5528345" cy="35485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81179"/>
            <a:ext cx="10354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Teknoloji bağımlılığının olumsuz etkileri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DADADA"/>
                    </a:solidFill>
                  </a:rPr>
                  <a:t>29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2" name="TeknolojiBagimliligininOlumsuzEtkiler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5509" y="1696072"/>
            <a:ext cx="2000983" cy="354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80000"/>
            </a:blip>
            <a:srcRect/>
            <a:stretch>
              <a:fillRect l="-1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5098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Bağımlılık 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28077" y="1485720"/>
            <a:ext cx="533319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Bağımlılık kişinin kullandığı bir nesne veya yaptığı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bir eylem üzerinde kontrolünü kaybetmesi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onsuz bir yaşam sürememeye başlamasıdır.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Dikdörtgen 2"/>
          <p:cNvSpPr/>
          <p:nvPr/>
        </p:nvSpPr>
        <p:spPr>
          <a:xfrm>
            <a:off x="428077" y="25546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Kullanım ve davranış hayatın ciddi bir bölümünü </a:t>
            </a:r>
          </a:p>
          <a:p>
            <a:r>
              <a:rPr lang="tr-TR" dirty="0">
                <a:solidFill>
                  <a:srgbClr val="575757"/>
                </a:solidFill>
              </a:rPr>
              <a:t>kaplar, kişi yapmak zorunda olduğu </a:t>
            </a:r>
          </a:p>
          <a:p>
            <a:r>
              <a:rPr lang="tr-TR" dirty="0">
                <a:solidFill>
                  <a:srgbClr val="575757"/>
                </a:solidFill>
              </a:rPr>
              <a:t>işler ve ilişkiler dışında bütün vaktini ve  </a:t>
            </a:r>
          </a:p>
          <a:p>
            <a:r>
              <a:rPr lang="tr-TR" dirty="0">
                <a:solidFill>
                  <a:srgbClr val="575757"/>
                </a:solidFill>
              </a:rPr>
              <a:t>fiziksel enerjisini büyük oranda bağımlı </a:t>
            </a:r>
          </a:p>
          <a:p>
            <a:r>
              <a:rPr lang="tr-TR" dirty="0">
                <a:solidFill>
                  <a:srgbClr val="575757"/>
                </a:solidFill>
              </a:rPr>
              <a:t>olduğu maddeye veya eyleme yatırır.</a:t>
            </a:r>
          </a:p>
        </p:txBody>
      </p:sp>
      <p:sp>
        <p:nvSpPr>
          <p:cNvPr id="6" name="Dikdörtgen 5"/>
          <p:cNvSpPr/>
          <p:nvPr/>
        </p:nvSpPr>
        <p:spPr>
          <a:xfrm>
            <a:off x="428077" y="40769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>
                <a:solidFill>
                  <a:srgbClr val="575757"/>
                </a:solidFill>
              </a:rPr>
              <a:t>Günümüzde sıklıkla görülen </a:t>
            </a:r>
          </a:p>
          <a:p>
            <a:r>
              <a:rPr lang="tr-TR" dirty="0">
                <a:solidFill>
                  <a:srgbClr val="575757"/>
                </a:solidFill>
              </a:rPr>
              <a:t>bağımlılıklardan biri de </a:t>
            </a:r>
          </a:p>
          <a:p>
            <a:r>
              <a:rPr lang="tr-TR" dirty="0">
                <a:solidFill>
                  <a:srgbClr val="575757"/>
                </a:solidFill>
              </a:rPr>
              <a:t>teknoloji bağımlılığıdır.</a:t>
            </a:r>
            <a:endParaRPr lang="tr-TR" b="1" dirty="0">
              <a:solidFill>
                <a:srgbClr val="575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8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16" grpId="0"/>
      <p:bldP spid="28" grpId="0" animBg="1"/>
      <p:bldP spid="3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12" y="4008455"/>
            <a:ext cx="5529489" cy="1137646"/>
          </a:xfrm>
          <a:prstGeom prst="rect">
            <a:avLst/>
          </a:prstGeom>
        </p:spPr>
      </p:pic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16" name="Metin kutusu 15"/>
          <p:cNvSpPr txBox="1"/>
          <p:nvPr/>
        </p:nvSpPr>
        <p:spPr>
          <a:xfrm>
            <a:off x="435784" y="1618823"/>
            <a:ext cx="504176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Soruları okuyup kendinizi değerlendiriniz.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Kendinize yandaki puanlardan uygun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olanı veriniz ve verdiğiniz puanı not ediniz. </a:t>
            </a:r>
          </a:p>
          <a:p>
            <a:endParaRPr lang="tr-TR" sz="2000" dirty="0">
              <a:solidFill>
                <a:srgbClr val="575757"/>
              </a:solidFill>
            </a:endParaRPr>
          </a:p>
          <a:p>
            <a:r>
              <a:rPr lang="tr-TR" sz="2000" dirty="0">
                <a:solidFill>
                  <a:srgbClr val="575757"/>
                </a:solidFill>
              </a:rPr>
              <a:t>Testin sonunda puanlarınızı toplayınız.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Böylece internet ve teknoloji bağımlılığı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konusunda durumunuzu belirlemiş olacaksınız.</a:t>
            </a:r>
          </a:p>
        </p:txBody>
      </p:sp>
      <p:sp>
        <p:nvSpPr>
          <p:cNvPr id="45" name="Dikdörtgen 44"/>
          <p:cNvSpPr/>
          <p:nvPr/>
        </p:nvSpPr>
        <p:spPr>
          <a:xfrm>
            <a:off x="447166" y="4367142"/>
            <a:ext cx="369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Haydi o zaman, soruları cevaplayalım.</a:t>
            </a:r>
            <a:endParaRPr lang="tr-TR" dirty="0">
              <a:solidFill>
                <a:schemeClr val="bg1"/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711" y="1802114"/>
            <a:ext cx="4590000" cy="344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7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16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580018"/>
            <a:ext cx="70093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Bilgisayar ya da diğer teknolojik aygıtlarınla geçirdiğin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zaman yüzünden gündelik sorumluluklarında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aksama oluyor mu?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1781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381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Daha fazla internette kalmak için evdeki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sorumluluklarınızı ne sıklıkta ihmal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2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78474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5475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İnternetin heyecanını dostlarınızın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yakınlığına ne sıklıkta tercih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3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2198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4906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 üzerinden ne sıklıkta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yeni biriyle arkadaşlık kuruyorsunuz?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4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10487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5906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Hayatınızdaki insanlar internette geçirdiğiniz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süre konusunda ne sıklıkta şikâyet ediyorlar?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5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86601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0496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geçirdiğiniz zaman nedeniyle işinizde ya 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derslerinizde ne sıklıkta problem yaşıyorsunuz?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6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8446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655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Bir şey yapmadan önce sosyal medya hesaplarınızı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sıklıkta kontrol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7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77269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901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İşteki veya dersteki performansınız ya 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üretkenliğiniz ne sıklıkta internet sebebiyle düşüyor?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8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31750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39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100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ne yaptığınız sorulduğunda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saldırgan ya da ketum oluyorsunuz?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652463" y="1580018"/>
            <a:ext cx="884413" cy="1200329"/>
            <a:chOff x="652463" y="581550"/>
            <a:chExt cx="884413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652463" y="581550"/>
              <a:ext cx="65274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9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52358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5317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Teknoloji bağımlılığı</a:t>
            </a:r>
          </a:p>
          <a:p>
            <a:r>
              <a:rPr lang="tr-TR" sz="6000" b="1" dirty="0"/>
              <a:t>nedir?</a:t>
            </a:r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899693"/>
            <a:ext cx="476931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bağımlılığı, teknolojiyi kullanmada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onunla ilişkide kişinin iradesini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kaybetmesi, kendini denetleyememesi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onsuz bir yaşam sürememeye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başlaması hâlidir.</a:t>
            </a:r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7026275" y="158432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t="-24000" r="-36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47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30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82262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Hayatınızla alakalı sizi rahatsız eden düşünceleri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interneti kullanarak zihninizden uzaklaştırıyorsunuz?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10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52874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3839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Ne sıklıkta kendinizi tekrar ne zaman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internete gireceğinizi düşünürken buluyorsunuz?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11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9575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0485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İnternetin olmadığı bir hayatın boş,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keyifsiz ve sıkıcı olacağını ne sıklıkta düşünüyorsunuz?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12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40902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437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İnternetteyken meşgul edildiğinizde ne sıklıkta bağırıyor,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sinirleniyor ya da sıkılmış duruyorsunuz?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13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16834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631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Gece geç vakitlere kadar internette olduğunuz için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uykusuz kalıyorsunuz?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14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5576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75646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olmadığınızda internete ne zaman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geri döneceğinizle ne sıklıkta meşgul oluyorsunuz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veya internette olduğunuzu ne sıklıkta hayal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15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22808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5995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İnternetteyken kendinizi ne sıklıkta kendinize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“Birkaç dakika daha!” derken buluyorsunuz?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16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7262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480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geçirdiğiniz vakti azaltmaya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ne sıklıkta çalışıyor ancak başarılı olamıyorsunuz?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17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47577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068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İnternette ne kadar kaldığınızı yakınlarınızdan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saklamaya ne sıklıkta çalışıyorsunuz?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18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348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49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450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Arkadaşlarınızla dışarı gitmek yerine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internette kalmayı ne sıklıkta tercih 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19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318124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1339148" y="2669349"/>
            <a:ext cx="2482859" cy="1956814"/>
            <a:chOff x="1339148" y="2669349"/>
            <a:chExt cx="2482859" cy="1956814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339478" y="3948749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339148" y="4041388"/>
              <a:ext cx="248285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harcanan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vaktin giderek artması 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5577" y="2669349"/>
              <a:ext cx="1170000" cy="10575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4293103" y="3896797"/>
            <a:ext cx="3605795" cy="2148439"/>
            <a:chOff x="4293103" y="3896797"/>
            <a:chExt cx="3605795" cy="2148439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375" y="389679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4854901" y="512160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4293103" y="5214239"/>
              <a:ext cx="36057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Ruhsal, sosyal, adli ya da bedensel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bir sorun oluşturmasına rağmen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 kullanılmaya devam edilmesi</a:t>
              </a:r>
            </a:p>
          </p:txBody>
        </p:sp>
      </p:grpSp>
      <p:sp>
        <p:nvSpPr>
          <p:cNvPr id="44" name="Dikdörtgen 43"/>
          <p:cNvSpPr/>
          <p:nvPr/>
        </p:nvSpPr>
        <p:spPr>
          <a:xfrm>
            <a:off x="3645489" y="1809110"/>
            <a:ext cx="49010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1600" b="1" dirty="0">
                <a:solidFill>
                  <a:srgbClr val="E61F4F"/>
                </a:solidFill>
              </a:rPr>
              <a:t>Teknoloji bağımlılığın başladığını ya da başlamak  üzere </a:t>
            </a:r>
          </a:p>
          <a:p>
            <a:pPr algn="ctr"/>
            <a:r>
              <a:rPr lang="tr-TR" sz="1600" b="1" dirty="0">
                <a:solidFill>
                  <a:srgbClr val="E61F4F"/>
                </a:solidFill>
              </a:rPr>
              <a:t>olduğunu aşağıdaki davranışlardan anlayabiliriz;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7604068" y="2714300"/>
            <a:ext cx="3891643" cy="2107574"/>
            <a:chOff x="7604068" y="2714300"/>
            <a:chExt cx="3891643" cy="2107574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8308790" y="3898238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7604068" y="3990877"/>
              <a:ext cx="389164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Teknolojiden uzak kalınca huzursuzluk,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uykusuzluk, öfke gibi yoksunluk belirtilerinin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ortaya çıkması </a:t>
              </a:r>
            </a:p>
          </p:txBody>
        </p:sp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8014" y="2714300"/>
              <a:ext cx="1023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92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4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9630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Benim durumum ne acaba?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45" name="Metin kutusu 44"/>
          <p:cNvSpPr txBox="1"/>
          <p:nvPr/>
        </p:nvSpPr>
        <p:spPr>
          <a:xfrm>
            <a:off x="1747944" y="1733515"/>
            <a:ext cx="6805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>
                <a:solidFill>
                  <a:srgbClr val="231F20"/>
                </a:solidFill>
              </a:rPr>
              <a:t>İnternet kullanmadığınız zaman ne sıklıkta depresif,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huysuz ve kaygılı oluyor ve internet kullandığınızda </a:t>
            </a:r>
          </a:p>
          <a:p>
            <a:r>
              <a:rPr lang="tr-TR" sz="2400" b="1" dirty="0">
                <a:solidFill>
                  <a:srgbClr val="231F20"/>
                </a:solidFill>
              </a:rPr>
              <a:t>bu durumun geçtiğini hissediyorsunuz?</a:t>
            </a:r>
          </a:p>
        </p:txBody>
      </p:sp>
      <p:grpSp>
        <p:nvGrpSpPr>
          <p:cNvPr id="46" name="Grup 45"/>
          <p:cNvGrpSpPr/>
          <p:nvPr/>
        </p:nvGrpSpPr>
        <p:grpSpPr>
          <a:xfrm>
            <a:off x="184385" y="1580018"/>
            <a:ext cx="1352491" cy="1200329"/>
            <a:chOff x="184385" y="581550"/>
            <a:chExt cx="1352491" cy="1200329"/>
          </a:xfrm>
        </p:grpSpPr>
        <p:sp>
          <p:nvSpPr>
            <p:cNvPr id="48" name="Metin kutusu 47"/>
            <p:cNvSpPr txBox="1"/>
            <p:nvPr/>
          </p:nvSpPr>
          <p:spPr>
            <a:xfrm>
              <a:off x="184385" y="581550"/>
              <a:ext cx="11208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>
                  <a:solidFill>
                    <a:srgbClr val="E61F4F"/>
                  </a:solidFill>
                </a:rPr>
                <a:t>20</a:t>
              </a:r>
            </a:p>
          </p:txBody>
        </p:sp>
        <p:pic>
          <p:nvPicPr>
            <p:cNvPr id="49" name="Resi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9603" y="738143"/>
              <a:ext cx="27273" cy="900000"/>
            </a:xfrm>
            <a:prstGeom prst="rect">
              <a:avLst/>
            </a:prstGeom>
          </p:spPr>
        </p:pic>
      </p:grpSp>
      <p:pic>
        <p:nvPicPr>
          <p:cNvPr id="60" name="Resim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687" y="2587436"/>
            <a:ext cx="881600" cy="1147917"/>
          </a:xfrm>
          <a:prstGeom prst="rect">
            <a:avLst/>
          </a:prstGeom>
        </p:spPr>
      </p:pic>
      <p:pic>
        <p:nvPicPr>
          <p:cNvPr id="61" name="Resim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6874" y="3734904"/>
            <a:ext cx="872417" cy="679567"/>
          </a:xfrm>
          <a:prstGeom prst="rect">
            <a:avLst/>
          </a:prstGeom>
        </p:spPr>
      </p:pic>
      <p:pic>
        <p:nvPicPr>
          <p:cNvPr id="62" name="Resim 6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9236" y="4096200"/>
            <a:ext cx="909151" cy="1028534"/>
          </a:xfrm>
          <a:prstGeom prst="rect">
            <a:avLst/>
          </a:prstGeom>
        </p:spPr>
      </p:pic>
      <p:pic>
        <p:nvPicPr>
          <p:cNvPr id="63" name="Resim 6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946" y="4905071"/>
            <a:ext cx="817317" cy="762217"/>
          </a:xfrm>
          <a:prstGeom prst="rect">
            <a:avLst/>
          </a:prstGeom>
        </p:spPr>
      </p:pic>
      <p:sp>
        <p:nvSpPr>
          <p:cNvPr id="64" name="Metin kutusu 63"/>
          <p:cNvSpPr txBox="1"/>
          <p:nvPr/>
        </p:nvSpPr>
        <p:spPr>
          <a:xfrm>
            <a:off x="1747944" y="3042984"/>
            <a:ext cx="25709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Nadiren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Zamana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Sık sık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Çoğu zaman</a:t>
            </a:r>
          </a:p>
          <a:p>
            <a:pPr marL="457200" indent="-457200">
              <a:buAutoNum type="arabicParenR"/>
            </a:pPr>
            <a:r>
              <a:rPr lang="tr-TR" sz="2400" b="1" dirty="0">
                <a:solidFill>
                  <a:srgbClr val="E61F4F"/>
                </a:solidFill>
              </a:rPr>
              <a:t>Her zaman</a:t>
            </a:r>
          </a:p>
        </p:txBody>
      </p:sp>
    </p:spTree>
    <p:extLst>
      <p:ext uri="{BB962C8B-B14F-4D97-AF65-F5344CB8AC3E}">
        <p14:creationId xmlns:p14="http://schemas.microsoft.com/office/powerpoint/2010/main" val="253824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45" grpId="0"/>
      <p:bldP spid="6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588" y="-1"/>
            <a:ext cx="12199937" cy="2010847"/>
          </a:xfrm>
          <a:prstGeom prst="rect">
            <a:avLst/>
          </a:prstGeom>
          <a:solidFill>
            <a:srgbClr val="E61F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Metin kutusu 20"/>
          <p:cNvSpPr txBox="1"/>
          <p:nvPr/>
        </p:nvSpPr>
        <p:spPr>
          <a:xfrm>
            <a:off x="652463" y="583599"/>
            <a:ext cx="2781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chemeClr val="bg1"/>
                </a:solidFill>
              </a:rPr>
              <a:t>İşte Sonuç</a:t>
            </a:r>
          </a:p>
        </p:txBody>
      </p:sp>
      <p:grpSp>
        <p:nvGrpSpPr>
          <p:cNvPr id="22" name="Grup 21"/>
          <p:cNvGrpSpPr/>
          <p:nvPr/>
        </p:nvGrpSpPr>
        <p:grpSpPr>
          <a:xfrm>
            <a:off x="689327" y="2435799"/>
            <a:ext cx="11130183" cy="707886"/>
            <a:chOff x="689327" y="2291095"/>
            <a:chExt cx="11130183" cy="707886"/>
          </a:xfrm>
        </p:grpSpPr>
        <p:sp>
          <p:nvSpPr>
            <p:cNvPr id="23" name="Metin kutusu 22"/>
            <p:cNvSpPr txBox="1"/>
            <p:nvPr/>
          </p:nvSpPr>
          <p:spPr>
            <a:xfrm>
              <a:off x="689327" y="2454608"/>
              <a:ext cx="1969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20-49 Puan Arası</a:t>
              </a:r>
              <a:endPara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5" name="Metin kutusu 24"/>
            <p:cNvSpPr txBox="1"/>
            <p:nvPr/>
          </p:nvSpPr>
          <p:spPr>
            <a:xfrm>
              <a:off x="4653125" y="2291095"/>
              <a:ext cx="71663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Ortalama bir internet kullanıcısısınız.  Bazen internette biraz fazla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kalabiliyor ancak kullanımınızı genel olarak kontrol edebiliyorsunuz.</a:t>
              </a:r>
            </a:p>
          </p:txBody>
        </p:sp>
      </p:grpSp>
      <p:pic>
        <p:nvPicPr>
          <p:cNvPr id="30" name="Resim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366" y="-144009"/>
            <a:ext cx="3583101" cy="2818060"/>
          </a:xfrm>
          <a:prstGeom prst="rect">
            <a:avLst/>
          </a:prstGeom>
        </p:spPr>
      </p:pic>
      <p:grpSp>
        <p:nvGrpSpPr>
          <p:cNvPr id="31" name="Grup 30"/>
          <p:cNvGrpSpPr/>
          <p:nvPr/>
        </p:nvGrpSpPr>
        <p:grpSpPr>
          <a:xfrm>
            <a:off x="689327" y="3311538"/>
            <a:ext cx="11130183" cy="1015663"/>
            <a:chOff x="689327" y="2300720"/>
            <a:chExt cx="11130183" cy="1015663"/>
          </a:xfrm>
        </p:grpSpPr>
        <p:sp>
          <p:nvSpPr>
            <p:cNvPr id="32" name="Metin kutusu 31"/>
            <p:cNvSpPr txBox="1"/>
            <p:nvPr/>
          </p:nvSpPr>
          <p:spPr>
            <a:xfrm>
              <a:off x="689327" y="2454608"/>
              <a:ext cx="19695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50-79 Puan Arası</a:t>
              </a:r>
              <a:endPara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Metin kutusu 33"/>
            <p:cNvSpPr txBox="1"/>
            <p:nvPr/>
          </p:nvSpPr>
          <p:spPr>
            <a:xfrm>
              <a:off x="4653125" y="2300720"/>
              <a:ext cx="7166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İnternet sebebiyle zaman zaman veya sık sık  problem yaşıyorsunuz. İnternet kullanımının hayatınız üzerindeki tam etkisini ciddi şekilde değerlendirmelisiniz.</a:t>
              </a:r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689327" y="4412141"/>
            <a:ext cx="11130183" cy="1015663"/>
            <a:chOff x="689327" y="2300720"/>
            <a:chExt cx="11130183" cy="1015663"/>
          </a:xfrm>
        </p:grpSpPr>
        <p:sp>
          <p:nvSpPr>
            <p:cNvPr id="36" name="Metin kutusu 35"/>
            <p:cNvSpPr txBox="1"/>
            <p:nvPr/>
          </p:nvSpPr>
          <p:spPr>
            <a:xfrm>
              <a:off x="689327" y="2454608"/>
              <a:ext cx="20994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b="1" dirty="0">
                  <a:solidFill>
                    <a:srgbClr val="231F20"/>
                  </a:solidFill>
                </a:rPr>
                <a:t>80-100 Puan Arası</a:t>
              </a:r>
              <a:endPara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Freeform 5"/>
            <p:cNvSpPr>
              <a:spLocks/>
            </p:cNvSpPr>
            <p:nvPr/>
          </p:nvSpPr>
          <p:spPr bwMode="auto">
            <a:xfrm>
              <a:off x="3891195" y="2313351"/>
              <a:ext cx="457201" cy="682624"/>
            </a:xfrm>
            <a:custGeom>
              <a:avLst/>
              <a:gdLst>
                <a:gd name="T0" fmla="*/ 119 w 119"/>
                <a:gd name="T1" fmla="*/ 91 h 179"/>
                <a:gd name="T2" fmla="*/ 105 w 119"/>
                <a:gd name="T3" fmla="*/ 77 h 179"/>
                <a:gd name="T4" fmla="*/ 104 w 119"/>
                <a:gd name="T5" fmla="*/ 76 h 179"/>
                <a:gd name="T6" fmla="*/ 38 w 119"/>
                <a:gd name="T7" fmla="*/ 8 h 179"/>
                <a:gd name="T8" fmla="*/ 8 w 119"/>
                <a:gd name="T9" fmla="*/ 8 h 179"/>
                <a:gd name="T10" fmla="*/ 8 w 119"/>
                <a:gd name="T11" fmla="*/ 38 h 179"/>
                <a:gd name="T12" fmla="*/ 60 w 119"/>
                <a:gd name="T13" fmla="*/ 91 h 179"/>
                <a:gd name="T14" fmla="*/ 8 w 119"/>
                <a:gd name="T15" fmla="*/ 143 h 179"/>
                <a:gd name="T16" fmla="*/ 8 w 119"/>
                <a:gd name="T17" fmla="*/ 173 h 179"/>
                <a:gd name="T18" fmla="*/ 23 w 119"/>
                <a:gd name="T19" fmla="*/ 179 h 179"/>
                <a:gd name="T20" fmla="*/ 38 w 119"/>
                <a:gd name="T21" fmla="*/ 173 h 179"/>
                <a:gd name="T22" fmla="*/ 97 w 119"/>
                <a:gd name="T23" fmla="*/ 112 h 179"/>
                <a:gd name="T24" fmla="*/ 98 w 119"/>
                <a:gd name="T25" fmla="*/ 112 h 179"/>
                <a:gd name="T26" fmla="*/ 119 w 119"/>
                <a:gd name="T27" fmla="*/ 91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9" h="179">
                  <a:moveTo>
                    <a:pt x="119" y="91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0" y="0"/>
                    <a:pt x="16" y="0"/>
                    <a:pt x="8" y="8"/>
                  </a:cubicBezTo>
                  <a:cubicBezTo>
                    <a:pt x="0" y="16"/>
                    <a:pt x="0" y="30"/>
                    <a:pt x="8" y="38"/>
                  </a:cubicBezTo>
                  <a:cubicBezTo>
                    <a:pt x="60" y="91"/>
                    <a:pt x="60" y="91"/>
                    <a:pt x="60" y="91"/>
                  </a:cubicBezTo>
                  <a:cubicBezTo>
                    <a:pt x="8" y="143"/>
                    <a:pt x="8" y="143"/>
                    <a:pt x="8" y="143"/>
                  </a:cubicBezTo>
                  <a:cubicBezTo>
                    <a:pt x="0" y="152"/>
                    <a:pt x="0" y="165"/>
                    <a:pt x="8" y="173"/>
                  </a:cubicBezTo>
                  <a:cubicBezTo>
                    <a:pt x="12" y="177"/>
                    <a:pt x="18" y="179"/>
                    <a:pt x="23" y="179"/>
                  </a:cubicBezTo>
                  <a:cubicBezTo>
                    <a:pt x="28" y="179"/>
                    <a:pt x="34" y="177"/>
                    <a:pt x="38" y="173"/>
                  </a:cubicBezTo>
                  <a:cubicBezTo>
                    <a:pt x="97" y="112"/>
                    <a:pt x="97" y="112"/>
                    <a:pt x="97" y="112"/>
                  </a:cubicBezTo>
                  <a:cubicBezTo>
                    <a:pt x="98" y="112"/>
                    <a:pt x="98" y="112"/>
                    <a:pt x="98" y="112"/>
                  </a:cubicBezTo>
                  <a:lnTo>
                    <a:pt x="119" y="91"/>
                  </a:lnTo>
                  <a:close/>
                </a:path>
              </a:pathLst>
            </a:custGeom>
            <a:noFill/>
            <a:ln w="9525">
              <a:solidFill>
                <a:schemeClr val="bg2">
                  <a:lumMod val="7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Metin kutusu 37"/>
            <p:cNvSpPr txBox="1"/>
            <p:nvPr/>
          </p:nvSpPr>
          <p:spPr>
            <a:xfrm>
              <a:off x="4653125" y="2300720"/>
              <a:ext cx="716638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İnternet kullanımınız hayatınızda önemli problemlere sebep oluyor. İnternetin hayatınız üzerindeki etkisini değerlendirmeli ve internet kullanmanıza sebep olan problemleri tespit etmelisiniz.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270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100000" t="-7000" r="-15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0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Alternatifler Oluşturun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46417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Evde/okulda ya da ev/okul dışında severek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yapabileceğiniz alternatifler bulun.</a:t>
            </a:r>
          </a:p>
          <a:p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Bu bir spor ya da hobi çalışmasına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katılmak da olabilir, okulda sınıfça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evde ailece oyunlar oynamak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sohbet etmek de olabilir. </a:t>
            </a:r>
          </a:p>
        </p:txBody>
      </p:sp>
    </p:spTree>
    <p:extLst>
      <p:ext uri="{BB962C8B-B14F-4D97-AF65-F5344CB8AC3E}">
        <p14:creationId xmlns:p14="http://schemas.microsoft.com/office/powerpoint/2010/main" val="28430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Hep Oturmak Olmaz!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60730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Sürekli teknolojik alet başında olmak, fiziksel aktivitemizi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kısıtlayarak hareketsiz bir yaşam sürmemize sebep olur</a:t>
            </a:r>
          </a:p>
          <a:p>
            <a:r>
              <a:rPr lang="tr-TR" sz="2000" dirty="0">
                <a:solidFill>
                  <a:srgbClr val="575757"/>
                </a:solidFill>
              </a:rPr>
              <a:t>ve bu durum sağlığımızı olumsuz etkiler.</a:t>
            </a:r>
          </a:p>
        </p:txBody>
      </p:sp>
    </p:spTree>
    <p:extLst>
      <p:ext uri="{BB962C8B-B14F-4D97-AF65-F5344CB8AC3E}">
        <p14:creationId xmlns:p14="http://schemas.microsoft.com/office/powerpoint/2010/main" val="23880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21000" t="-7000" r="-76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Ortak Vakitleri Çoğaltın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54496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Aile olarak geçirdiğiniz ortak vakitlerin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ve bu vakitlerde herkesin birlikte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olmasına özen gösterin. Özellikle kahvaltı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akşam yemeklerini beraberce yemeye dikkat edin. </a:t>
            </a:r>
          </a:p>
        </p:txBody>
      </p:sp>
    </p:spTree>
    <p:extLst>
      <p:ext uri="{BB962C8B-B14F-4D97-AF65-F5344CB8AC3E}">
        <p14:creationId xmlns:p14="http://schemas.microsoft.com/office/powerpoint/2010/main" val="400232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55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4"/>
            <a:srcRect/>
            <a:stretch>
              <a:fillRect l="-65000" t="-7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47166" y="1778516"/>
            <a:ext cx="2341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Zaman Sınırlaması Şart</a:t>
            </a:r>
          </a:p>
        </p:txBody>
      </p:sp>
      <p:sp>
        <p:nvSpPr>
          <p:cNvPr id="18" name="Metin kutusu 17"/>
          <p:cNvSpPr txBox="1"/>
          <p:nvPr/>
        </p:nvSpPr>
        <p:spPr>
          <a:xfrm>
            <a:off x="435784" y="2592497"/>
            <a:ext cx="3677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ile geçireceğiniz zamanı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başından planlayın.</a:t>
            </a:r>
          </a:p>
        </p:txBody>
      </p:sp>
    </p:spTree>
    <p:extLst>
      <p:ext uri="{BB962C8B-B14F-4D97-AF65-F5344CB8AC3E}">
        <p14:creationId xmlns:p14="http://schemas.microsoft.com/office/powerpoint/2010/main" val="267937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  <p:bldP spid="20" grpId="0" animBg="1"/>
      <p:bldP spid="21" grpId="0" animBg="1"/>
      <p:bldP spid="17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73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Alışkanlıklarınızla Oynayın!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458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Alışkın olduğunuz teknoloji kullanma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zamanını ve mekânını tam zıt saatlere ve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mekânlara kaydırabilirsiniz.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9000" t="-10000" r="-30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65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40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Dış Durdurucu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4582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Makul süreyle teknoloji kullanımlarınızın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hemen ardına yapılması zorunlu bir iş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planlayabilirsiniz.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7942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68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Kendinize Hedefler Koyun!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8506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kullanımınıza makul bir zaman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sınırlaması koyabilir ve bu süreyi yavaş yavaş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azaltabilirsiniz.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29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59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3986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Çok Kullandığınız İşlevlerden Uzak Durun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5060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Sık kullandığınız teknoloji ürününün işlevinden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olabildiğince uzaklaşıp alternatiflerine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yönelebilir, örneğin sosyal medya çok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kullanıyorsanız klasik mektuplara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başvurabilirsiniz.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756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>
                        <a:lumMod val="85000"/>
                      </a:schemeClr>
                    </a:solidFill>
                  </a:rPr>
                  <a:t>06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747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Belirtileri neler olabilir?</a:t>
            </a:r>
          </a:p>
        </p:txBody>
      </p:sp>
      <p:grpSp>
        <p:nvGrpSpPr>
          <p:cNvPr id="6" name="Grup 5"/>
          <p:cNvGrpSpPr/>
          <p:nvPr/>
        </p:nvGrpSpPr>
        <p:grpSpPr>
          <a:xfrm>
            <a:off x="2844825" y="1600446"/>
            <a:ext cx="2605265" cy="1956814"/>
            <a:chOff x="1536143" y="1755524"/>
            <a:chExt cx="2605265" cy="1956814"/>
          </a:xfrm>
        </p:grpSpPr>
        <p:sp>
          <p:nvSpPr>
            <p:cNvPr id="25" name="Line 64"/>
            <p:cNvSpPr>
              <a:spLocks noChangeShapeType="1"/>
            </p:cNvSpPr>
            <p:nvPr/>
          </p:nvSpPr>
          <p:spPr bwMode="auto">
            <a:xfrm>
              <a:off x="1597676" y="3034924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1" name="Dikdörtgen 30"/>
            <p:cNvSpPr/>
            <p:nvPr/>
          </p:nvSpPr>
          <p:spPr>
            <a:xfrm>
              <a:off x="1536143" y="3127563"/>
              <a:ext cx="26052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Planlanandan daha fazla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karşısında kalınması</a:t>
              </a:r>
            </a:p>
          </p:txBody>
        </p:sp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53775" y="1755524"/>
              <a:ext cx="1170000" cy="1057500"/>
            </a:xfrm>
            <a:prstGeom prst="rect">
              <a:avLst/>
            </a:prstGeom>
          </p:spPr>
        </p:pic>
      </p:grpSp>
      <p:grpSp>
        <p:nvGrpSpPr>
          <p:cNvPr id="11" name="Grup 10"/>
          <p:cNvGrpSpPr/>
          <p:nvPr/>
        </p:nvGrpSpPr>
        <p:grpSpPr>
          <a:xfrm>
            <a:off x="2705669" y="4006465"/>
            <a:ext cx="3010248" cy="1902217"/>
            <a:chOff x="7781621" y="4391057"/>
            <a:chExt cx="3010248" cy="1902217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1120" y="4391057"/>
              <a:ext cx="731250" cy="1023750"/>
            </a:xfrm>
            <a:prstGeom prst="rect">
              <a:avLst/>
            </a:prstGeom>
          </p:spPr>
        </p:pic>
        <p:sp>
          <p:nvSpPr>
            <p:cNvPr id="39" name="Line 64"/>
            <p:cNvSpPr>
              <a:spLocks noChangeShapeType="1"/>
            </p:cNvSpPr>
            <p:nvPr/>
          </p:nvSpPr>
          <p:spPr bwMode="auto">
            <a:xfrm>
              <a:off x="8045646" y="56158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0" name="Dikdörtgen 39"/>
            <p:cNvSpPr/>
            <p:nvPr/>
          </p:nvSpPr>
          <p:spPr>
            <a:xfrm>
              <a:off x="7781621" y="5708499"/>
              <a:ext cx="301024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 başında geçirilen vakitle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ilgili kontrolün kaybedilmesi</a:t>
              </a:r>
            </a:p>
          </p:txBody>
        </p:sp>
      </p:grpSp>
      <p:grpSp>
        <p:nvGrpSpPr>
          <p:cNvPr id="9" name="Grup 8"/>
          <p:cNvGrpSpPr/>
          <p:nvPr/>
        </p:nvGrpSpPr>
        <p:grpSpPr>
          <a:xfrm>
            <a:off x="6562462" y="1673457"/>
            <a:ext cx="3190745" cy="1883803"/>
            <a:chOff x="6251439" y="1788213"/>
            <a:chExt cx="3190745" cy="1883803"/>
          </a:xfrm>
        </p:grpSpPr>
        <p:sp>
          <p:nvSpPr>
            <p:cNvPr id="42" name="Line 64"/>
            <p:cNvSpPr>
              <a:spLocks noChangeShapeType="1"/>
            </p:cNvSpPr>
            <p:nvPr/>
          </p:nvSpPr>
          <p:spPr bwMode="auto">
            <a:xfrm>
              <a:off x="6605712" y="2994602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Dikdörtgen 42"/>
            <p:cNvSpPr/>
            <p:nvPr/>
          </p:nvSpPr>
          <p:spPr>
            <a:xfrm>
              <a:off x="6251439" y="3087241"/>
              <a:ext cx="319074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Zamanın büyük çoğunluğunun fiilen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 da zihnen teknolojiyle geçirilmesi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8061" y="1788213"/>
              <a:ext cx="1057500" cy="1035000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6605710" y="3950844"/>
            <a:ext cx="3104248" cy="2206310"/>
            <a:chOff x="3458217" y="3836386"/>
            <a:chExt cx="3104248" cy="2206310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37840" y="3836386"/>
              <a:ext cx="945000" cy="1080000"/>
            </a:xfrm>
            <a:prstGeom prst="rect">
              <a:avLst/>
            </a:prstGeom>
          </p:spPr>
        </p:pic>
        <p:sp>
          <p:nvSpPr>
            <p:cNvPr id="23" name="Line 64"/>
            <p:cNvSpPr>
              <a:spLocks noChangeShapeType="1"/>
            </p:cNvSpPr>
            <p:nvPr/>
          </p:nvSpPr>
          <p:spPr bwMode="auto">
            <a:xfrm>
              <a:off x="3769241" y="5119060"/>
              <a:ext cx="2482198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4" name="Dikdörtgen 23"/>
            <p:cNvSpPr/>
            <p:nvPr/>
          </p:nvSpPr>
          <p:spPr>
            <a:xfrm>
              <a:off x="3458217" y="5211699"/>
              <a:ext cx="3104248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Teknolojinin, sorumlulukların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(iş, okul, aile, bireysel temizlik gibi) </a:t>
              </a:r>
            </a:p>
            <a:p>
              <a:pPr algn="ctr"/>
              <a:r>
                <a:rPr lang="tr-TR" sz="16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yerine getirilmesini engellemesi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615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60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649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Hatırlatıcı Kartlar Kullanın!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598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Teknolojinin bağımlı kullanımının neler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kaybettireceğini hatırlatıcı kartları evinizin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uygun yerlerine asabilirsiniz.</a:t>
            </a:r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2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969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16" grpId="0" animBg="1"/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3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61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829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Gerektiğinde Yardım İsteyin!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5986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Başta okul rehber öğretmeni olmak üzere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ihtiyaç duyduğunuzda uzman desteği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alabilirsiniz.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58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62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1246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Spor Yapın!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7967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Spor yapmak vücutta biriken enerjiyi sağlıklı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bir şekilde boşaltmayı sağlayacağından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bağımlılığın tedavi sürecini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kolaylaştırabilecektir.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875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63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888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Düşüncelerinizi Kontrol Edin!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43514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Teknoloji bağımlılığına sebep olan ya da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 arttıran otomatik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düşüncelerinizi ve </a:t>
            </a:r>
            <a:r>
              <a:rPr lang="tr-TR" sz="2000" dirty="0" err="1">
                <a:solidFill>
                  <a:srgbClr val="575757"/>
                </a:solidFill>
              </a:rPr>
              <a:t>şartlanmışlıklarınızı</a:t>
            </a:r>
            <a:r>
              <a:rPr lang="tr-TR" sz="2000" dirty="0">
                <a:solidFill>
                  <a:srgbClr val="575757"/>
                </a:solidFill>
              </a:rPr>
              <a:t>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gözden geçirebilirsiniz.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5000" t="-16000" r="-11000" b="-13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392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rgbClr val="FAB529"/>
                    </a:solidFill>
                  </a:rPr>
                  <a:t>64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92439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Kendimi nasıl koruyabilirim?</a:t>
            </a:r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1" y="1649809"/>
            <a:ext cx="5179878" cy="626747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447166" y="1778516"/>
            <a:ext cx="235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Sosyal Beceriler Edinin!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435784" y="2592497"/>
            <a:ext cx="50488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Yeni yeni sosyal becerilerin kazanılması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teknoloji bağımlılığının tedavisinde oldukça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faydalı olabilmektedir. Kendini ifade edebilme,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iletişim becerilerine sahip olabilme,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öfke kontrolü, zaman yönetimi becerilerine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sahip olabilme gibi…</a:t>
            </a:r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7387729" y="2099461"/>
            <a:ext cx="3109692" cy="3109691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1" name="Oval 6"/>
          <p:cNvSpPr>
            <a:spLocks noChangeArrowheads="1"/>
          </p:cNvSpPr>
          <p:nvPr/>
        </p:nvSpPr>
        <p:spPr bwMode="auto">
          <a:xfrm>
            <a:off x="7708200" y="2419933"/>
            <a:ext cx="2470075" cy="2471302"/>
          </a:xfrm>
          <a:prstGeom prst="ellipse">
            <a:avLst/>
          </a:prstGeom>
          <a:blipFill dpi="0" rotWithShape="1">
            <a:blip r:embed="rId5"/>
            <a:srcRect/>
            <a:stretch>
              <a:fillRect l="-21000" t="-7000" r="-31000" b="-1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16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18" grpId="0"/>
      <p:bldP spid="19" grpId="0"/>
      <p:bldP spid="20" grpId="0" animBg="1"/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749" y="572053"/>
            <a:ext cx="1372500" cy="1237500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777" y="2344766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80" y="2620391"/>
            <a:ext cx="2362500" cy="127125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0999" y="4636713"/>
            <a:ext cx="1001250" cy="1631250"/>
          </a:xfrm>
          <a:prstGeom prst="rect">
            <a:avLst/>
          </a:prstGeom>
        </p:spPr>
      </p:pic>
      <p:sp>
        <p:nvSpPr>
          <p:cNvPr id="48" name="Metin kutusu 47"/>
          <p:cNvSpPr txBox="1"/>
          <p:nvPr/>
        </p:nvSpPr>
        <p:spPr>
          <a:xfrm>
            <a:off x="454743" y="978556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e-sosyal misiniz?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a-sosyal mi?</a:t>
            </a:r>
          </a:p>
        </p:txBody>
      </p:sp>
      <p:sp>
        <p:nvSpPr>
          <p:cNvPr id="49" name="Metin kutusu 48"/>
          <p:cNvSpPr txBox="1"/>
          <p:nvPr/>
        </p:nvSpPr>
        <p:spPr>
          <a:xfrm>
            <a:off x="7156074" y="708153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Hayat nehri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netten akmıyor!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905207" y="2788108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İnternete bağlı ol,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 olma.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65484" y="4774656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çevreni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sosyal medya ile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kısıtlama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979905" y="4797528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Telefonun çeksin,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ama seni içine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çekmesin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73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210" y="4154824"/>
            <a:ext cx="1816576" cy="1637897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0608" y="746788"/>
            <a:ext cx="1698750" cy="1822500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56" y="5384455"/>
            <a:ext cx="2003616" cy="1078136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0731" y="1724332"/>
            <a:ext cx="1001250" cy="1631250"/>
          </a:xfrm>
          <a:prstGeom prst="rect">
            <a:avLst/>
          </a:prstGeom>
        </p:spPr>
      </p:pic>
      <p:sp>
        <p:nvSpPr>
          <p:cNvPr id="50" name="Metin kutusu 49"/>
          <p:cNvSpPr txBox="1"/>
          <p:nvPr/>
        </p:nvSpPr>
        <p:spPr>
          <a:xfrm>
            <a:off x="3268605" y="1049587"/>
            <a:ext cx="43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Sıfır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sınırsız teknoloji değil,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yeterince teknoloji.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186870" y="3616215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Teknoloji çözüm üretir,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bağımlılık sorun üretir.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7572227" y="3303500"/>
            <a:ext cx="4381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Azı karar,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çoğu zarar.</a:t>
            </a:r>
            <a:endParaRPr lang="tr-T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5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>
            <a:off x="0" y="-9525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l="-84000" b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75246B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0" y="3175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9" y="4987950"/>
            <a:ext cx="4500000" cy="1035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5" name="Grup 14"/>
          <p:cNvGrpSpPr/>
          <p:nvPr/>
        </p:nvGrpSpPr>
        <p:grpSpPr>
          <a:xfrm>
            <a:off x="5699567" y="1087039"/>
            <a:ext cx="5841363" cy="1546741"/>
            <a:chOff x="5699567" y="1972564"/>
            <a:chExt cx="5841363" cy="1546741"/>
          </a:xfrm>
        </p:grpSpPr>
        <p:sp>
          <p:nvSpPr>
            <p:cNvPr id="16" name="Metin kutusu 15"/>
            <p:cNvSpPr txBox="1"/>
            <p:nvPr/>
          </p:nvSpPr>
          <p:spPr>
            <a:xfrm>
              <a:off x="5699567" y="1972564"/>
              <a:ext cx="56683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5400" dirty="0">
                  <a:solidFill>
                    <a:schemeClr val="bg1"/>
                  </a:solidFill>
                </a:rPr>
                <a:t>teknolojiye bağımlı</a:t>
              </a:r>
            </a:p>
          </p:txBody>
        </p:sp>
        <p:sp>
          <p:nvSpPr>
            <p:cNvPr id="18" name="Metin kutusu 17"/>
            <p:cNvSpPr txBox="1"/>
            <p:nvPr/>
          </p:nvSpPr>
          <p:spPr>
            <a:xfrm>
              <a:off x="9414707" y="2688308"/>
              <a:ext cx="21262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chemeClr val="bg1"/>
                  </a:solidFill>
                </a:rPr>
                <a:t>yaşama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7492982" y="2877637"/>
            <a:ext cx="942795" cy="950137"/>
            <a:chOff x="474663" y="3333750"/>
            <a:chExt cx="1019175" cy="1027112"/>
          </a:xfrm>
        </p:grpSpPr>
        <p:sp>
          <p:nvSpPr>
            <p:cNvPr id="19" name="Oval 5"/>
            <p:cNvSpPr>
              <a:spLocks noChangeArrowheads="1"/>
            </p:cNvSpPr>
            <p:nvPr/>
          </p:nvSpPr>
          <p:spPr bwMode="auto">
            <a:xfrm>
              <a:off x="474663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E61F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534988" y="3394075"/>
              <a:ext cx="898525" cy="90646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757238" y="3697288"/>
              <a:ext cx="96838" cy="209550"/>
            </a:xfrm>
            <a:custGeom>
              <a:avLst/>
              <a:gdLst>
                <a:gd name="T0" fmla="*/ 26 w 26"/>
                <a:gd name="T1" fmla="*/ 18 h 55"/>
                <a:gd name="T2" fmla="*/ 17 w 26"/>
                <a:gd name="T3" fmla="*/ 18 h 55"/>
                <a:gd name="T4" fmla="*/ 17 w 26"/>
                <a:gd name="T5" fmla="*/ 12 h 55"/>
                <a:gd name="T6" fmla="*/ 19 w 26"/>
                <a:gd name="T7" fmla="*/ 10 h 55"/>
                <a:gd name="T8" fmla="*/ 25 w 26"/>
                <a:gd name="T9" fmla="*/ 10 h 55"/>
                <a:gd name="T10" fmla="*/ 25 w 26"/>
                <a:gd name="T11" fmla="*/ 0 h 55"/>
                <a:gd name="T12" fmla="*/ 17 w 26"/>
                <a:gd name="T13" fmla="*/ 0 h 55"/>
                <a:gd name="T14" fmla="*/ 5 w 26"/>
                <a:gd name="T15" fmla="*/ 12 h 55"/>
                <a:gd name="T16" fmla="*/ 5 w 26"/>
                <a:gd name="T17" fmla="*/ 18 h 55"/>
                <a:gd name="T18" fmla="*/ 0 w 26"/>
                <a:gd name="T19" fmla="*/ 18 h 55"/>
                <a:gd name="T20" fmla="*/ 0 w 26"/>
                <a:gd name="T21" fmla="*/ 28 h 55"/>
                <a:gd name="T22" fmla="*/ 5 w 26"/>
                <a:gd name="T23" fmla="*/ 28 h 55"/>
                <a:gd name="T24" fmla="*/ 5 w 26"/>
                <a:gd name="T25" fmla="*/ 55 h 55"/>
                <a:gd name="T26" fmla="*/ 17 w 26"/>
                <a:gd name="T27" fmla="*/ 55 h 55"/>
                <a:gd name="T28" fmla="*/ 17 w 26"/>
                <a:gd name="T29" fmla="*/ 28 h 55"/>
                <a:gd name="T30" fmla="*/ 25 w 26"/>
                <a:gd name="T31" fmla="*/ 28 h 55"/>
                <a:gd name="T32" fmla="*/ 26 w 26"/>
                <a:gd name="T33" fmla="*/ 1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55">
                  <a:moveTo>
                    <a:pt x="26" y="18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0"/>
                    <a:pt x="18" y="10"/>
                    <a:pt x="19" y="10"/>
                  </a:cubicBezTo>
                  <a:cubicBezTo>
                    <a:pt x="20" y="10"/>
                    <a:pt x="25" y="10"/>
                    <a:pt x="25" y="1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5" y="7"/>
                    <a:pt x="5" y="12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40"/>
                    <a:pt x="5" y="55"/>
                    <a:pt x="5" y="55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7" y="55"/>
                    <a:pt x="17" y="40"/>
                    <a:pt x="17" y="28"/>
                  </a:cubicBezTo>
                  <a:cubicBezTo>
                    <a:pt x="25" y="28"/>
                    <a:pt x="25" y="28"/>
                    <a:pt x="25" y="28"/>
                  </a:cubicBezTo>
                  <a:lnTo>
                    <a:pt x="2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911225" y="3906838"/>
              <a:ext cx="198438" cy="161925"/>
            </a:xfrm>
            <a:custGeom>
              <a:avLst/>
              <a:gdLst>
                <a:gd name="T0" fmla="*/ 53 w 53"/>
                <a:gd name="T1" fmla="*/ 6 h 43"/>
                <a:gd name="T2" fmla="*/ 47 w 53"/>
                <a:gd name="T3" fmla="*/ 7 h 43"/>
                <a:gd name="T4" fmla="*/ 51 w 53"/>
                <a:gd name="T5" fmla="*/ 1 h 43"/>
                <a:gd name="T6" fmla="*/ 44 w 53"/>
                <a:gd name="T7" fmla="*/ 4 h 43"/>
                <a:gd name="T8" fmla="*/ 37 w 53"/>
                <a:gd name="T9" fmla="*/ 0 h 43"/>
                <a:gd name="T10" fmla="*/ 26 w 53"/>
                <a:gd name="T11" fmla="*/ 11 h 43"/>
                <a:gd name="T12" fmla="*/ 26 w 53"/>
                <a:gd name="T13" fmla="*/ 14 h 43"/>
                <a:gd name="T14" fmla="*/ 4 w 53"/>
                <a:gd name="T15" fmla="*/ 2 h 43"/>
                <a:gd name="T16" fmla="*/ 2 w 53"/>
                <a:gd name="T17" fmla="*/ 8 h 43"/>
                <a:gd name="T18" fmla="*/ 7 w 53"/>
                <a:gd name="T19" fmla="*/ 17 h 43"/>
                <a:gd name="T20" fmla="*/ 2 w 53"/>
                <a:gd name="T21" fmla="*/ 16 h 43"/>
                <a:gd name="T22" fmla="*/ 2 w 53"/>
                <a:gd name="T23" fmla="*/ 16 h 43"/>
                <a:gd name="T24" fmla="*/ 11 w 53"/>
                <a:gd name="T25" fmla="*/ 26 h 43"/>
                <a:gd name="T26" fmla="*/ 8 w 53"/>
                <a:gd name="T27" fmla="*/ 27 h 43"/>
                <a:gd name="T28" fmla="*/ 6 w 53"/>
                <a:gd name="T29" fmla="*/ 27 h 43"/>
                <a:gd name="T30" fmla="*/ 16 w 53"/>
                <a:gd name="T31" fmla="*/ 34 h 43"/>
                <a:gd name="T32" fmla="*/ 3 w 53"/>
                <a:gd name="T33" fmla="*/ 39 h 43"/>
                <a:gd name="T34" fmla="*/ 0 w 53"/>
                <a:gd name="T35" fmla="*/ 39 h 43"/>
                <a:gd name="T36" fmla="*/ 17 w 53"/>
                <a:gd name="T37" fmla="*/ 43 h 43"/>
                <a:gd name="T38" fmla="*/ 47 w 53"/>
                <a:gd name="T39" fmla="*/ 13 h 43"/>
                <a:gd name="T40" fmla="*/ 47 w 53"/>
                <a:gd name="T41" fmla="*/ 11 h 43"/>
                <a:gd name="T42" fmla="*/ 53 w 53"/>
                <a:gd name="T43" fmla="*/ 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43">
                  <a:moveTo>
                    <a:pt x="53" y="6"/>
                  </a:moveTo>
                  <a:cubicBezTo>
                    <a:pt x="51" y="6"/>
                    <a:pt x="49" y="7"/>
                    <a:pt x="47" y="7"/>
                  </a:cubicBezTo>
                  <a:cubicBezTo>
                    <a:pt x="49" y="6"/>
                    <a:pt x="51" y="4"/>
                    <a:pt x="51" y="1"/>
                  </a:cubicBezTo>
                  <a:cubicBezTo>
                    <a:pt x="49" y="2"/>
                    <a:pt x="47" y="3"/>
                    <a:pt x="44" y="4"/>
                  </a:cubicBezTo>
                  <a:cubicBezTo>
                    <a:pt x="42" y="2"/>
                    <a:pt x="40" y="0"/>
                    <a:pt x="37" y="0"/>
                  </a:cubicBezTo>
                  <a:cubicBezTo>
                    <a:pt x="31" y="0"/>
                    <a:pt x="26" y="5"/>
                    <a:pt x="26" y="11"/>
                  </a:cubicBezTo>
                  <a:cubicBezTo>
                    <a:pt x="26" y="12"/>
                    <a:pt x="26" y="13"/>
                    <a:pt x="26" y="14"/>
                  </a:cubicBezTo>
                  <a:cubicBezTo>
                    <a:pt x="17" y="13"/>
                    <a:pt x="9" y="9"/>
                    <a:pt x="4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2" y="12"/>
                    <a:pt x="4" y="15"/>
                    <a:pt x="7" y="17"/>
                  </a:cubicBezTo>
                  <a:cubicBezTo>
                    <a:pt x="5" y="17"/>
                    <a:pt x="4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1"/>
                    <a:pt x="6" y="25"/>
                    <a:pt x="11" y="26"/>
                  </a:cubicBezTo>
                  <a:cubicBezTo>
                    <a:pt x="10" y="27"/>
                    <a:pt x="9" y="27"/>
                    <a:pt x="8" y="27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7" y="31"/>
                    <a:pt x="11" y="34"/>
                    <a:pt x="16" y="34"/>
                  </a:cubicBezTo>
                  <a:cubicBezTo>
                    <a:pt x="12" y="37"/>
                    <a:pt x="8" y="39"/>
                    <a:pt x="3" y="39"/>
                  </a:cubicBezTo>
                  <a:cubicBezTo>
                    <a:pt x="2" y="39"/>
                    <a:pt x="1" y="39"/>
                    <a:pt x="0" y="39"/>
                  </a:cubicBezTo>
                  <a:cubicBezTo>
                    <a:pt x="5" y="42"/>
                    <a:pt x="10" y="43"/>
                    <a:pt x="17" y="43"/>
                  </a:cubicBezTo>
                  <a:cubicBezTo>
                    <a:pt x="37" y="43"/>
                    <a:pt x="47" y="27"/>
                    <a:pt x="47" y="13"/>
                  </a:cubicBezTo>
                  <a:cubicBezTo>
                    <a:pt x="47" y="12"/>
                    <a:pt x="47" y="12"/>
                    <a:pt x="47" y="11"/>
                  </a:cubicBezTo>
                  <a:cubicBezTo>
                    <a:pt x="50" y="10"/>
                    <a:pt x="51" y="8"/>
                    <a:pt x="5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008063" y="3667125"/>
              <a:ext cx="95250" cy="95250"/>
            </a:xfrm>
            <a:custGeom>
              <a:avLst/>
              <a:gdLst>
                <a:gd name="T0" fmla="*/ 13 w 25"/>
                <a:gd name="T1" fmla="*/ 0 h 25"/>
                <a:gd name="T2" fmla="*/ 0 w 25"/>
                <a:gd name="T3" fmla="*/ 13 h 25"/>
                <a:gd name="T4" fmla="*/ 13 w 25"/>
                <a:gd name="T5" fmla="*/ 25 h 25"/>
                <a:gd name="T6" fmla="*/ 25 w 25"/>
                <a:gd name="T7" fmla="*/ 13 h 25"/>
                <a:gd name="T8" fmla="*/ 13 w 25"/>
                <a:gd name="T9" fmla="*/ 0 h 25"/>
                <a:gd name="T10" fmla="*/ 13 w 25"/>
                <a:gd name="T11" fmla="*/ 21 h 25"/>
                <a:gd name="T12" fmla="*/ 5 w 25"/>
                <a:gd name="T13" fmla="*/ 13 h 25"/>
                <a:gd name="T14" fmla="*/ 13 w 25"/>
                <a:gd name="T15" fmla="*/ 5 h 25"/>
                <a:gd name="T16" fmla="*/ 21 w 25"/>
                <a:gd name="T17" fmla="*/ 13 h 25"/>
                <a:gd name="T18" fmla="*/ 13 w 25"/>
                <a:gd name="T19" fmla="*/ 2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25">
                  <a:moveTo>
                    <a:pt x="13" y="0"/>
                  </a:moveTo>
                  <a:cubicBezTo>
                    <a:pt x="6" y="0"/>
                    <a:pt x="0" y="6"/>
                    <a:pt x="0" y="13"/>
                  </a:cubicBezTo>
                  <a:cubicBezTo>
                    <a:pt x="0" y="19"/>
                    <a:pt x="6" y="25"/>
                    <a:pt x="13" y="25"/>
                  </a:cubicBezTo>
                  <a:cubicBezTo>
                    <a:pt x="20" y="25"/>
                    <a:pt x="25" y="19"/>
                    <a:pt x="25" y="13"/>
                  </a:cubicBezTo>
                  <a:cubicBezTo>
                    <a:pt x="25" y="6"/>
                    <a:pt x="19" y="0"/>
                    <a:pt x="13" y="0"/>
                  </a:cubicBezTo>
                  <a:close/>
                  <a:moveTo>
                    <a:pt x="13" y="21"/>
                  </a:moveTo>
                  <a:cubicBezTo>
                    <a:pt x="8" y="21"/>
                    <a:pt x="5" y="17"/>
                    <a:pt x="5" y="13"/>
                  </a:cubicBezTo>
                  <a:cubicBezTo>
                    <a:pt x="5" y="8"/>
                    <a:pt x="8" y="5"/>
                    <a:pt x="13" y="5"/>
                  </a:cubicBezTo>
                  <a:cubicBezTo>
                    <a:pt x="17" y="5"/>
                    <a:pt x="21" y="8"/>
                    <a:pt x="21" y="13"/>
                  </a:cubicBezTo>
                  <a:cubicBezTo>
                    <a:pt x="21" y="17"/>
                    <a:pt x="17" y="21"/>
                    <a:pt x="13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1095375" y="3656013"/>
              <a:ext cx="19050" cy="222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0" name="Freeform 17"/>
            <p:cNvSpPr>
              <a:spLocks noEditPoints="1"/>
            </p:cNvSpPr>
            <p:nvPr/>
          </p:nvSpPr>
          <p:spPr bwMode="auto">
            <a:xfrm>
              <a:off x="966788" y="3625850"/>
              <a:ext cx="180975" cy="182562"/>
            </a:xfrm>
            <a:custGeom>
              <a:avLst/>
              <a:gdLst>
                <a:gd name="T0" fmla="*/ 44 w 48"/>
                <a:gd name="T1" fmla="*/ 4 h 48"/>
                <a:gd name="T2" fmla="*/ 34 w 48"/>
                <a:gd name="T3" fmla="*/ 0 h 48"/>
                <a:gd name="T4" fmla="*/ 14 w 48"/>
                <a:gd name="T5" fmla="*/ 0 h 48"/>
                <a:gd name="T6" fmla="*/ 0 w 48"/>
                <a:gd name="T7" fmla="*/ 14 h 48"/>
                <a:gd name="T8" fmla="*/ 0 w 48"/>
                <a:gd name="T9" fmla="*/ 34 h 48"/>
                <a:gd name="T10" fmla="*/ 4 w 48"/>
                <a:gd name="T11" fmla="*/ 44 h 48"/>
                <a:gd name="T12" fmla="*/ 14 w 48"/>
                <a:gd name="T13" fmla="*/ 48 h 48"/>
                <a:gd name="T14" fmla="*/ 33 w 48"/>
                <a:gd name="T15" fmla="*/ 48 h 48"/>
                <a:gd name="T16" fmla="*/ 44 w 48"/>
                <a:gd name="T17" fmla="*/ 44 h 48"/>
                <a:gd name="T18" fmla="*/ 48 w 48"/>
                <a:gd name="T19" fmla="*/ 34 h 48"/>
                <a:gd name="T20" fmla="*/ 48 w 48"/>
                <a:gd name="T21" fmla="*/ 14 h 48"/>
                <a:gd name="T22" fmla="*/ 44 w 48"/>
                <a:gd name="T23" fmla="*/ 4 h 48"/>
                <a:gd name="T24" fmla="*/ 43 w 48"/>
                <a:gd name="T25" fmla="*/ 34 h 48"/>
                <a:gd name="T26" fmla="*/ 41 w 48"/>
                <a:gd name="T27" fmla="*/ 41 h 48"/>
                <a:gd name="T28" fmla="*/ 33 w 48"/>
                <a:gd name="T29" fmla="*/ 43 h 48"/>
                <a:gd name="T30" fmla="*/ 14 w 48"/>
                <a:gd name="T31" fmla="*/ 43 h 48"/>
                <a:gd name="T32" fmla="*/ 7 w 48"/>
                <a:gd name="T33" fmla="*/ 41 h 48"/>
                <a:gd name="T34" fmla="*/ 4 w 48"/>
                <a:gd name="T35" fmla="*/ 34 h 48"/>
                <a:gd name="T36" fmla="*/ 4 w 48"/>
                <a:gd name="T37" fmla="*/ 14 h 48"/>
                <a:gd name="T38" fmla="*/ 7 w 48"/>
                <a:gd name="T39" fmla="*/ 7 h 48"/>
                <a:gd name="T40" fmla="*/ 14 w 48"/>
                <a:gd name="T41" fmla="*/ 4 h 48"/>
                <a:gd name="T42" fmla="*/ 34 w 48"/>
                <a:gd name="T43" fmla="*/ 4 h 48"/>
                <a:gd name="T44" fmla="*/ 41 w 48"/>
                <a:gd name="T45" fmla="*/ 7 h 48"/>
                <a:gd name="T46" fmla="*/ 43 w 48"/>
                <a:gd name="T47" fmla="*/ 14 h 48"/>
                <a:gd name="T48" fmla="*/ 43 w 48"/>
                <a:gd name="T49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8" h="48">
                  <a:moveTo>
                    <a:pt x="44" y="4"/>
                  </a:moveTo>
                  <a:cubicBezTo>
                    <a:pt x="41" y="1"/>
                    <a:pt x="38" y="0"/>
                    <a:pt x="3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5" y="0"/>
                    <a:pt x="0" y="5"/>
                    <a:pt x="0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8"/>
                    <a:pt x="1" y="41"/>
                    <a:pt x="4" y="44"/>
                  </a:cubicBezTo>
                  <a:cubicBezTo>
                    <a:pt x="6" y="46"/>
                    <a:pt x="10" y="48"/>
                    <a:pt x="14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8" y="48"/>
                    <a:pt x="41" y="46"/>
                    <a:pt x="44" y="44"/>
                  </a:cubicBezTo>
                  <a:cubicBezTo>
                    <a:pt x="46" y="41"/>
                    <a:pt x="48" y="38"/>
                    <a:pt x="48" y="3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6" y="6"/>
                    <a:pt x="44" y="4"/>
                  </a:cubicBezTo>
                  <a:close/>
                  <a:moveTo>
                    <a:pt x="43" y="34"/>
                  </a:moveTo>
                  <a:cubicBezTo>
                    <a:pt x="43" y="37"/>
                    <a:pt x="42" y="39"/>
                    <a:pt x="41" y="41"/>
                  </a:cubicBezTo>
                  <a:cubicBezTo>
                    <a:pt x="39" y="42"/>
                    <a:pt x="36" y="43"/>
                    <a:pt x="33" y="43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1" y="43"/>
                    <a:pt x="9" y="42"/>
                    <a:pt x="7" y="41"/>
                  </a:cubicBezTo>
                  <a:cubicBezTo>
                    <a:pt x="5" y="39"/>
                    <a:pt x="4" y="37"/>
                    <a:pt x="4" y="3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5" y="9"/>
                    <a:pt x="7" y="7"/>
                  </a:cubicBezTo>
                  <a:cubicBezTo>
                    <a:pt x="9" y="5"/>
                    <a:pt x="11" y="4"/>
                    <a:pt x="14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7" y="4"/>
                    <a:pt x="39" y="5"/>
                    <a:pt x="41" y="7"/>
                  </a:cubicBezTo>
                  <a:cubicBezTo>
                    <a:pt x="42" y="9"/>
                    <a:pt x="43" y="11"/>
                    <a:pt x="43" y="14"/>
                  </a:cubicBezTo>
                  <a:cubicBezTo>
                    <a:pt x="43" y="34"/>
                    <a:pt x="43" y="34"/>
                    <a:pt x="43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9559640" y="2877637"/>
            <a:ext cx="941327" cy="950137"/>
            <a:chOff x="2859088" y="3333750"/>
            <a:chExt cx="1017588" cy="1027112"/>
          </a:xfrm>
        </p:grpSpPr>
        <p:sp>
          <p:nvSpPr>
            <p:cNvPr id="32" name="Oval 7"/>
            <p:cNvSpPr>
              <a:spLocks noChangeArrowheads="1"/>
            </p:cNvSpPr>
            <p:nvPr/>
          </p:nvSpPr>
          <p:spPr bwMode="auto">
            <a:xfrm>
              <a:off x="2859088" y="3333750"/>
              <a:ext cx="1017588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AB52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3" name="Oval 9"/>
            <p:cNvSpPr>
              <a:spLocks noChangeArrowheads="1"/>
            </p:cNvSpPr>
            <p:nvPr/>
          </p:nvSpPr>
          <p:spPr bwMode="auto">
            <a:xfrm>
              <a:off x="2925763" y="3394075"/>
              <a:ext cx="895350" cy="906462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4" name="Freeform 18"/>
            <p:cNvSpPr>
              <a:spLocks noEditPoints="1"/>
            </p:cNvSpPr>
            <p:nvPr/>
          </p:nvSpPr>
          <p:spPr bwMode="auto">
            <a:xfrm>
              <a:off x="3136900" y="3660775"/>
              <a:ext cx="473075" cy="377825"/>
            </a:xfrm>
            <a:custGeom>
              <a:avLst/>
              <a:gdLst>
                <a:gd name="T0" fmla="*/ 52 w 126"/>
                <a:gd name="T1" fmla="*/ 8 h 100"/>
                <a:gd name="T2" fmla="*/ 41 w 126"/>
                <a:gd name="T3" fmla="*/ 22 h 100"/>
                <a:gd name="T4" fmla="*/ 4 w 126"/>
                <a:gd name="T5" fmla="*/ 56 h 100"/>
                <a:gd name="T6" fmla="*/ 48 w 126"/>
                <a:gd name="T7" fmla="*/ 66 h 100"/>
                <a:gd name="T8" fmla="*/ 104 w 126"/>
                <a:gd name="T9" fmla="*/ 83 h 100"/>
                <a:gd name="T10" fmla="*/ 93 w 126"/>
                <a:gd name="T11" fmla="*/ 4 h 100"/>
                <a:gd name="T12" fmla="*/ 60 w 126"/>
                <a:gd name="T13" fmla="*/ 18 h 100"/>
                <a:gd name="T14" fmla="*/ 54 w 126"/>
                <a:gd name="T15" fmla="*/ 4 h 100"/>
                <a:gd name="T16" fmla="*/ 95 w 126"/>
                <a:gd name="T17" fmla="*/ 16 h 100"/>
                <a:gd name="T18" fmla="*/ 97 w 126"/>
                <a:gd name="T19" fmla="*/ 26 h 100"/>
                <a:gd name="T20" fmla="*/ 95 w 126"/>
                <a:gd name="T21" fmla="*/ 16 h 100"/>
                <a:gd name="T22" fmla="*/ 26 w 126"/>
                <a:gd name="T23" fmla="*/ 36 h 100"/>
                <a:gd name="T24" fmla="*/ 27 w 126"/>
                <a:gd name="T25" fmla="*/ 43 h 100"/>
                <a:gd name="T26" fmla="*/ 37 w 126"/>
                <a:gd name="T27" fmla="*/ 44 h 100"/>
                <a:gd name="T28" fmla="*/ 35 w 126"/>
                <a:gd name="T29" fmla="*/ 48 h 100"/>
                <a:gd name="T30" fmla="*/ 30 w 126"/>
                <a:gd name="T31" fmla="*/ 55 h 100"/>
                <a:gd name="T32" fmla="*/ 24 w 126"/>
                <a:gd name="T33" fmla="*/ 57 h 100"/>
                <a:gd name="T34" fmla="*/ 22 w 126"/>
                <a:gd name="T35" fmla="*/ 51 h 100"/>
                <a:gd name="T36" fmla="*/ 12 w 126"/>
                <a:gd name="T37" fmla="*/ 50 h 100"/>
                <a:gd name="T38" fmla="*/ 14 w 126"/>
                <a:gd name="T39" fmla="*/ 46 h 100"/>
                <a:gd name="T40" fmla="*/ 21 w 126"/>
                <a:gd name="T41" fmla="*/ 44 h 100"/>
                <a:gd name="T42" fmla="*/ 21 w 126"/>
                <a:gd name="T43" fmla="*/ 34 h 100"/>
                <a:gd name="T44" fmla="*/ 93 w 126"/>
                <a:gd name="T45" fmla="*/ 31 h 100"/>
                <a:gd name="T46" fmla="*/ 84 w 126"/>
                <a:gd name="T47" fmla="*/ 34 h 100"/>
                <a:gd name="T48" fmla="*/ 106 w 126"/>
                <a:gd name="T49" fmla="*/ 24 h 100"/>
                <a:gd name="T50" fmla="*/ 108 w 126"/>
                <a:gd name="T51" fmla="*/ 33 h 100"/>
                <a:gd name="T52" fmla="*/ 106 w 126"/>
                <a:gd name="T53" fmla="*/ 24 h 100"/>
                <a:gd name="T54" fmla="*/ 105 w 126"/>
                <a:gd name="T55" fmla="*/ 39 h 100"/>
                <a:gd name="T56" fmla="*/ 95 w 126"/>
                <a:gd name="T57" fmla="*/ 41 h 100"/>
                <a:gd name="T58" fmla="*/ 59 w 126"/>
                <a:gd name="T59" fmla="*/ 47 h 100"/>
                <a:gd name="T60" fmla="*/ 59 w 126"/>
                <a:gd name="T61" fmla="*/ 47 h 100"/>
                <a:gd name="T62" fmla="*/ 72 w 126"/>
                <a:gd name="T63" fmla="*/ 48 h 100"/>
                <a:gd name="T64" fmla="*/ 70 w 126"/>
                <a:gd name="T65" fmla="*/ 51 h 100"/>
                <a:gd name="T66" fmla="*/ 56 w 126"/>
                <a:gd name="T67" fmla="*/ 51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6" h="100">
                  <a:moveTo>
                    <a:pt x="54" y="4"/>
                  </a:moveTo>
                  <a:cubicBezTo>
                    <a:pt x="52" y="5"/>
                    <a:pt x="51" y="6"/>
                    <a:pt x="52" y="8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34" y="17"/>
                    <a:pt x="27" y="19"/>
                    <a:pt x="19" y="20"/>
                  </a:cubicBezTo>
                  <a:cubicBezTo>
                    <a:pt x="3" y="24"/>
                    <a:pt x="0" y="41"/>
                    <a:pt x="4" y="56"/>
                  </a:cubicBezTo>
                  <a:cubicBezTo>
                    <a:pt x="7" y="72"/>
                    <a:pt x="27" y="100"/>
                    <a:pt x="43" y="97"/>
                  </a:cubicBezTo>
                  <a:cubicBezTo>
                    <a:pt x="51" y="95"/>
                    <a:pt x="44" y="73"/>
                    <a:pt x="48" y="66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93" y="62"/>
                    <a:pt x="96" y="85"/>
                    <a:pt x="104" y="83"/>
                  </a:cubicBezTo>
                  <a:cubicBezTo>
                    <a:pt x="120" y="79"/>
                    <a:pt x="126" y="45"/>
                    <a:pt x="122" y="30"/>
                  </a:cubicBezTo>
                  <a:cubicBezTo>
                    <a:pt x="119" y="14"/>
                    <a:pt x="109" y="0"/>
                    <a:pt x="93" y="4"/>
                  </a:cubicBezTo>
                  <a:cubicBezTo>
                    <a:pt x="85" y="5"/>
                    <a:pt x="78" y="8"/>
                    <a:pt x="74" y="15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5"/>
                    <a:pt x="56" y="4"/>
                    <a:pt x="54" y="4"/>
                  </a:cubicBezTo>
                  <a:cubicBezTo>
                    <a:pt x="54" y="4"/>
                    <a:pt x="54" y="4"/>
                    <a:pt x="54" y="4"/>
                  </a:cubicBezTo>
                  <a:close/>
                  <a:moveTo>
                    <a:pt x="95" y="16"/>
                  </a:moveTo>
                  <a:cubicBezTo>
                    <a:pt x="97" y="16"/>
                    <a:pt x="100" y="17"/>
                    <a:pt x="100" y="20"/>
                  </a:cubicBezTo>
                  <a:cubicBezTo>
                    <a:pt x="101" y="23"/>
                    <a:pt x="99" y="25"/>
                    <a:pt x="97" y="26"/>
                  </a:cubicBezTo>
                  <a:cubicBezTo>
                    <a:pt x="94" y="26"/>
                    <a:pt x="92" y="25"/>
                    <a:pt x="91" y="22"/>
                  </a:cubicBezTo>
                  <a:cubicBezTo>
                    <a:pt x="90" y="20"/>
                    <a:pt x="92" y="17"/>
                    <a:pt x="95" y="16"/>
                  </a:cubicBezTo>
                  <a:close/>
                  <a:moveTo>
                    <a:pt x="21" y="34"/>
                  </a:moveTo>
                  <a:cubicBezTo>
                    <a:pt x="23" y="34"/>
                    <a:pt x="25" y="35"/>
                    <a:pt x="26" y="36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7" y="43"/>
                    <a:pt x="27" y="43"/>
                    <a:pt x="27" y="43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5" y="41"/>
                    <a:pt x="37" y="42"/>
                    <a:pt x="37" y="44"/>
                  </a:cubicBezTo>
                  <a:cubicBezTo>
                    <a:pt x="38" y="46"/>
                    <a:pt x="36" y="47"/>
                    <a:pt x="35" y="48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57"/>
                    <a:pt x="29" y="59"/>
                    <a:pt x="27" y="59"/>
                  </a:cubicBezTo>
                  <a:cubicBezTo>
                    <a:pt x="26" y="60"/>
                    <a:pt x="24" y="59"/>
                    <a:pt x="24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2" y="51"/>
                    <a:pt x="22" y="51"/>
                    <a:pt x="22" y="51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4" y="53"/>
                    <a:pt x="12" y="52"/>
                    <a:pt x="12" y="50"/>
                  </a:cubicBezTo>
                  <a:cubicBezTo>
                    <a:pt x="12" y="48"/>
                    <a:pt x="13" y="46"/>
                    <a:pt x="14" y="46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6"/>
                    <a:pt x="14" y="46"/>
                    <a:pt x="15" y="46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20" y="35"/>
                    <a:pt x="21" y="34"/>
                  </a:cubicBezTo>
                  <a:close/>
                  <a:moveTo>
                    <a:pt x="87" y="28"/>
                  </a:moveTo>
                  <a:cubicBezTo>
                    <a:pt x="90" y="27"/>
                    <a:pt x="93" y="29"/>
                    <a:pt x="93" y="31"/>
                  </a:cubicBezTo>
                  <a:cubicBezTo>
                    <a:pt x="94" y="34"/>
                    <a:pt x="92" y="37"/>
                    <a:pt x="90" y="37"/>
                  </a:cubicBezTo>
                  <a:cubicBezTo>
                    <a:pt x="87" y="38"/>
                    <a:pt x="84" y="36"/>
                    <a:pt x="84" y="34"/>
                  </a:cubicBezTo>
                  <a:cubicBezTo>
                    <a:pt x="83" y="31"/>
                    <a:pt x="85" y="28"/>
                    <a:pt x="87" y="28"/>
                  </a:cubicBezTo>
                  <a:close/>
                  <a:moveTo>
                    <a:pt x="106" y="24"/>
                  </a:moveTo>
                  <a:cubicBezTo>
                    <a:pt x="109" y="23"/>
                    <a:pt x="111" y="25"/>
                    <a:pt x="112" y="27"/>
                  </a:cubicBezTo>
                  <a:cubicBezTo>
                    <a:pt x="112" y="30"/>
                    <a:pt x="111" y="32"/>
                    <a:pt x="108" y="33"/>
                  </a:cubicBezTo>
                  <a:cubicBezTo>
                    <a:pt x="106" y="34"/>
                    <a:pt x="103" y="32"/>
                    <a:pt x="103" y="29"/>
                  </a:cubicBezTo>
                  <a:cubicBezTo>
                    <a:pt x="102" y="27"/>
                    <a:pt x="104" y="24"/>
                    <a:pt x="106" y="24"/>
                  </a:cubicBezTo>
                  <a:close/>
                  <a:moveTo>
                    <a:pt x="99" y="35"/>
                  </a:moveTo>
                  <a:cubicBezTo>
                    <a:pt x="101" y="35"/>
                    <a:pt x="104" y="36"/>
                    <a:pt x="105" y="39"/>
                  </a:cubicBezTo>
                  <a:cubicBezTo>
                    <a:pt x="105" y="41"/>
                    <a:pt x="104" y="44"/>
                    <a:pt x="101" y="44"/>
                  </a:cubicBezTo>
                  <a:cubicBezTo>
                    <a:pt x="98" y="45"/>
                    <a:pt x="96" y="43"/>
                    <a:pt x="95" y="41"/>
                  </a:cubicBezTo>
                  <a:cubicBezTo>
                    <a:pt x="95" y="38"/>
                    <a:pt x="96" y="36"/>
                    <a:pt x="99" y="35"/>
                  </a:cubicBezTo>
                  <a:close/>
                  <a:moveTo>
                    <a:pt x="59" y="47"/>
                  </a:moveTo>
                  <a:cubicBezTo>
                    <a:pt x="59" y="47"/>
                    <a:pt x="59" y="47"/>
                    <a:pt x="59" y="47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70" y="45"/>
                    <a:pt x="72" y="46"/>
                    <a:pt x="72" y="48"/>
                  </a:cubicBezTo>
                  <a:cubicBezTo>
                    <a:pt x="73" y="49"/>
                    <a:pt x="72" y="51"/>
                    <a:pt x="70" y="51"/>
                  </a:cubicBezTo>
                  <a:cubicBezTo>
                    <a:pt x="70" y="51"/>
                    <a:pt x="70" y="51"/>
                    <a:pt x="70" y="51"/>
                  </a:cubicBezTo>
                  <a:cubicBezTo>
                    <a:pt x="60" y="54"/>
                    <a:pt x="60" y="54"/>
                    <a:pt x="60" y="54"/>
                  </a:cubicBezTo>
                  <a:cubicBezTo>
                    <a:pt x="59" y="54"/>
                    <a:pt x="57" y="53"/>
                    <a:pt x="56" y="51"/>
                  </a:cubicBezTo>
                  <a:cubicBezTo>
                    <a:pt x="56" y="50"/>
                    <a:pt x="57" y="48"/>
                    <a:pt x="59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5" name="Grup 34"/>
          <p:cNvGrpSpPr/>
          <p:nvPr/>
        </p:nvGrpSpPr>
        <p:grpSpPr>
          <a:xfrm>
            <a:off x="8523506" y="2877637"/>
            <a:ext cx="942795" cy="950137"/>
            <a:chOff x="1670050" y="3333750"/>
            <a:chExt cx="1019175" cy="1027112"/>
          </a:xfrm>
        </p:grpSpPr>
        <p:sp>
          <p:nvSpPr>
            <p:cNvPr id="36" name="Oval 6"/>
            <p:cNvSpPr>
              <a:spLocks noChangeArrowheads="1"/>
            </p:cNvSpPr>
            <p:nvPr/>
          </p:nvSpPr>
          <p:spPr bwMode="auto">
            <a:xfrm>
              <a:off x="1670050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231F2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7" name="Oval 12"/>
            <p:cNvSpPr>
              <a:spLocks noChangeArrowheads="1"/>
            </p:cNvSpPr>
            <p:nvPr/>
          </p:nvSpPr>
          <p:spPr bwMode="auto">
            <a:xfrm>
              <a:off x="1730375" y="3394075"/>
              <a:ext cx="895350" cy="906462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1971675" y="3576638"/>
              <a:ext cx="412750" cy="541337"/>
            </a:xfrm>
            <a:custGeom>
              <a:avLst/>
              <a:gdLst>
                <a:gd name="T0" fmla="*/ 61 w 110"/>
                <a:gd name="T1" fmla="*/ 132 h 143"/>
                <a:gd name="T2" fmla="*/ 105 w 110"/>
                <a:gd name="T3" fmla="*/ 37 h 143"/>
                <a:gd name="T4" fmla="*/ 100 w 110"/>
                <a:gd name="T5" fmla="*/ 22 h 143"/>
                <a:gd name="T6" fmla="*/ 65 w 110"/>
                <a:gd name="T7" fmla="*/ 5 h 143"/>
                <a:gd name="T8" fmla="*/ 49 w 110"/>
                <a:gd name="T9" fmla="*/ 11 h 143"/>
                <a:gd name="T10" fmla="*/ 5 w 110"/>
                <a:gd name="T11" fmla="*/ 106 h 143"/>
                <a:gd name="T12" fmla="*/ 11 w 110"/>
                <a:gd name="T13" fmla="*/ 122 h 143"/>
                <a:gd name="T14" fmla="*/ 45 w 110"/>
                <a:gd name="T15" fmla="*/ 138 h 143"/>
                <a:gd name="T16" fmla="*/ 61 w 110"/>
                <a:gd name="T17" fmla="*/ 132 h 143"/>
                <a:gd name="T18" fmla="*/ 68 w 110"/>
                <a:gd name="T19" fmla="*/ 17 h 143"/>
                <a:gd name="T20" fmla="*/ 67 w 110"/>
                <a:gd name="T21" fmla="*/ 15 h 143"/>
                <a:gd name="T22" fmla="*/ 68 w 110"/>
                <a:gd name="T23" fmla="*/ 14 h 143"/>
                <a:gd name="T24" fmla="*/ 70 w 110"/>
                <a:gd name="T25" fmla="*/ 13 h 143"/>
                <a:gd name="T26" fmla="*/ 91 w 110"/>
                <a:gd name="T27" fmla="*/ 23 h 143"/>
                <a:gd name="T28" fmla="*/ 91 w 110"/>
                <a:gd name="T29" fmla="*/ 25 h 143"/>
                <a:gd name="T30" fmla="*/ 91 w 110"/>
                <a:gd name="T31" fmla="*/ 26 h 143"/>
                <a:gd name="T32" fmla="*/ 89 w 110"/>
                <a:gd name="T33" fmla="*/ 27 h 143"/>
                <a:gd name="T34" fmla="*/ 68 w 110"/>
                <a:gd name="T35" fmla="*/ 17 h 143"/>
                <a:gd name="T36" fmla="*/ 15 w 110"/>
                <a:gd name="T37" fmla="*/ 100 h 143"/>
                <a:gd name="T38" fmla="*/ 54 w 110"/>
                <a:gd name="T39" fmla="*/ 16 h 143"/>
                <a:gd name="T40" fmla="*/ 98 w 110"/>
                <a:gd name="T41" fmla="*/ 37 h 143"/>
                <a:gd name="T42" fmla="*/ 59 w 110"/>
                <a:gd name="T43" fmla="*/ 120 h 143"/>
                <a:gd name="T44" fmla="*/ 15 w 110"/>
                <a:gd name="T45" fmla="*/ 100 h 143"/>
                <a:gd name="T46" fmla="*/ 28 w 110"/>
                <a:gd name="T47" fmla="*/ 119 h 143"/>
                <a:gd name="T48" fmla="*/ 34 w 110"/>
                <a:gd name="T49" fmla="*/ 117 h 143"/>
                <a:gd name="T50" fmla="*/ 36 w 110"/>
                <a:gd name="T51" fmla="*/ 122 h 143"/>
                <a:gd name="T52" fmla="*/ 30 w 110"/>
                <a:gd name="T53" fmla="*/ 125 h 143"/>
                <a:gd name="T54" fmla="*/ 28 w 110"/>
                <a:gd name="T55" fmla="*/ 119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0" h="143">
                  <a:moveTo>
                    <a:pt x="61" y="132"/>
                  </a:moveTo>
                  <a:cubicBezTo>
                    <a:pt x="105" y="37"/>
                    <a:pt x="105" y="37"/>
                    <a:pt x="105" y="37"/>
                  </a:cubicBezTo>
                  <a:cubicBezTo>
                    <a:pt x="110" y="27"/>
                    <a:pt x="100" y="22"/>
                    <a:pt x="100" y="22"/>
                  </a:cubicBezTo>
                  <a:cubicBezTo>
                    <a:pt x="65" y="5"/>
                    <a:pt x="65" y="5"/>
                    <a:pt x="65" y="5"/>
                  </a:cubicBezTo>
                  <a:cubicBezTo>
                    <a:pt x="65" y="5"/>
                    <a:pt x="54" y="0"/>
                    <a:pt x="49" y="11"/>
                  </a:cubicBezTo>
                  <a:cubicBezTo>
                    <a:pt x="5" y="106"/>
                    <a:pt x="5" y="106"/>
                    <a:pt x="5" y="106"/>
                  </a:cubicBezTo>
                  <a:cubicBezTo>
                    <a:pt x="0" y="117"/>
                    <a:pt x="11" y="122"/>
                    <a:pt x="11" y="122"/>
                  </a:cubicBezTo>
                  <a:cubicBezTo>
                    <a:pt x="45" y="138"/>
                    <a:pt x="45" y="138"/>
                    <a:pt x="45" y="138"/>
                  </a:cubicBezTo>
                  <a:cubicBezTo>
                    <a:pt x="45" y="138"/>
                    <a:pt x="56" y="143"/>
                    <a:pt x="61" y="132"/>
                  </a:cubicBezTo>
                  <a:close/>
                  <a:moveTo>
                    <a:pt x="68" y="17"/>
                  </a:moveTo>
                  <a:cubicBezTo>
                    <a:pt x="67" y="16"/>
                    <a:pt x="67" y="16"/>
                    <a:pt x="67" y="15"/>
                  </a:cubicBezTo>
                  <a:cubicBezTo>
                    <a:pt x="68" y="14"/>
                    <a:pt x="68" y="14"/>
                    <a:pt x="68" y="14"/>
                  </a:cubicBezTo>
                  <a:cubicBezTo>
                    <a:pt x="68" y="13"/>
                    <a:pt x="69" y="13"/>
                    <a:pt x="70" y="1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91" y="23"/>
                    <a:pt x="92" y="24"/>
                    <a:pt x="91" y="25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90" y="27"/>
                    <a:pt x="90" y="27"/>
                    <a:pt x="89" y="27"/>
                  </a:cubicBezTo>
                  <a:lnTo>
                    <a:pt x="68" y="17"/>
                  </a:lnTo>
                  <a:close/>
                  <a:moveTo>
                    <a:pt x="15" y="100"/>
                  </a:moveTo>
                  <a:cubicBezTo>
                    <a:pt x="54" y="16"/>
                    <a:pt x="54" y="16"/>
                    <a:pt x="54" y="16"/>
                  </a:cubicBezTo>
                  <a:cubicBezTo>
                    <a:pt x="98" y="37"/>
                    <a:pt x="98" y="37"/>
                    <a:pt x="98" y="37"/>
                  </a:cubicBezTo>
                  <a:cubicBezTo>
                    <a:pt x="59" y="120"/>
                    <a:pt x="59" y="120"/>
                    <a:pt x="59" y="120"/>
                  </a:cubicBezTo>
                  <a:lnTo>
                    <a:pt x="15" y="100"/>
                  </a:lnTo>
                  <a:close/>
                  <a:moveTo>
                    <a:pt x="28" y="119"/>
                  </a:moveTo>
                  <a:cubicBezTo>
                    <a:pt x="29" y="117"/>
                    <a:pt x="32" y="116"/>
                    <a:pt x="34" y="117"/>
                  </a:cubicBezTo>
                  <a:cubicBezTo>
                    <a:pt x="36" y="118"/>
                    <a:pt x="37" y="120"/>
                    <a:pt x="36" y="122"/>
                  </a:cubicBezTo>
                  <a:cubicBezTo>
                    <a:pt x="35" y="125"/>
                    <a:pt x="33" y="126"/>
                    <a:pt x="30" y="125"/>
                  </a:cubicBezTo>
                  <a:cubicBezTo>
                    <a:pt x="28" y="124"/>
                    <a:pt x="27" y="121"/>
                    <a:pt x="28" y="1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9" name="Grup 38"/>
          <p:cNvGrpSpPr/>
          <p:nvPr/>
        </p:nvGrpSpPr>
        <p:grpSpPr>
          <a:xfrm>
            <a:off x="10594306" y="2877637"/>
            <a:ext cx="942795" cy="950137"/>
            <a:chOff x="4054475" y="3333750"/>
            <a:chExt cx="1019175" cy="1027112"/>
          </a:xfrm>
        </p:grpSpPr>
        <p:sp>
          <p:nvSpPr>
            <p:cNvPr id="40" name="Oval 8"/>
            <p:cNvSpPr>
              <a:spLocks noChangeArrowheads="1"/>
            </p:cNvSpPr>
            <p:nvPr/>
          </p:nvSpPr>
          <p:spPr bwMode="auto">
            <a:xfrm>
              <a:off x="4054475" y="3333750"/>
              <a:ext cx="1019175" cy="102711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11A74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110745" y="3394075"/>
              <a:ext cx="895350" cy="906462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2" name="Freeform 20"/>
            <p:cNvSpPr>
              <a:spLocks noEditPoints="1"/>
            </p:cNvSpPr>
            <p:nvPr/>
          </p:nvSpPr>
          <p:spPr bwMode="auto">
            <a:xfrm>
              <a:off x="4335463" y="3629025"/>
              <a:ext cx="463550" cy="334962"/>
            </a:xfrm>
            <a:custGeom>
              <a:avLst/>
              <a:gdLst>
                <a:gd name="T0" fmla="*/ 114 w 123"/>
                <a:gd name="T1" fmla="*/ 9 h 88"/>
                <a:gd name="T2" fmla="*/ 114 w 123"/>
                <a:gd name="T3" fmla="*/ 80 h 88"/>
                <a:gd name="T4" fmla="*/ 9 w 123"/>
                <a:gd name="T5" fmla="*/ 80 h 88"/>
                <a:gd name="T6" fmla="*/ 9 w 123"/>
                <a:gd name="T7" fmla="*/ 9 h 88"/>
                <a:gd name="T8" fmla="*/ 114 w 123"/>
                <a:gd name="T9" fmla="*/ 9 h 88"/>
                <a:gd name="T10" fmla="*/ 0 w 123"/>
                <a:gd name="T11" fmla="*/ 5 h 88"/>
                <a:gd name="T12" fmla="*/ 0 w 123"/>
                <a:gd name="T13" fmla="*/ 84 h 88"/>
                <a:gd name="T14" fmla="*/ 4 w 123"/>
                <a:gd name="T15" fmla="*/ 88 h 88"/>
                <a:gd name="T16" fmla="*/ 119 w 123"/>
                <a:gd name="T17" fmla="*/ 88 h 88"/>
                <a:gd name="T18" fmla="*/ 123 w 123"/>
                <a:gd name="T19" fmla="*/ 84 h 88"/>
                <a:gd name="T20" fmla="*/ 123 w 123"/>
                <a:gd name="T21" fmla="*/ 5 h 88"/>
                <a:gd name="T22" fmla="*/ 119 w 123"/>
                <a:gd name="T23" fmla="*/ 0 h 88"/>
                <a:gd name="T24" fmla="*/ 4 w 123"/>
                <a:gd name="T25" fmla="*/ 0 h 88"/>
                <a:gd name="T26" fmla="*/ 0 w 123"/>
                <a:gd name="T27" fmla="*/ 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88">
                  <a:moveTo>
                    <a:pt x="114" y="9"/>
                  </a:moveTo>
                  <a:cubicBezTo>
                    <a:pt x="114" y="80"/>
                    <a:pt x="114" y="80"/>
                    <a:pt x="114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9" y="9"/>
                    <a:pt x="9" y="9"/>
                    <a:pt x="9" y="9"/>
                  </a:cubicBezTo>
                  <a:lnTo>
                    <a:pt x="114" y="9"/>
                  </a:lnTo>
                  <a:close/>
                  <a:moveTo>
                    <a:pt x="0" y="5"/>
                  </a:moveTo>
                  <a:cubicBezTo>
                    <a:pt x="0" y="84"/>
                    <a:pt x="0" y="84"/>
                    <a:pt x="0" y="84"/>
                  </a:cubicBezTo>
                  <a:cubicBezTo>
                    <a:pt x="0" y="86"/>
                    <a:pt x="2" y="88"/>
                    <a:pt x="4" y="8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121" y="88"/>
                    <a:pt x="123" y="86"/>
                    <a:pt x="123" y="84"/>
                  </a:cubicBezTo>
                  <a:cubicBezTo>
                    <a:pt x="123" y="5"/>
                    <a:pt x="123" y="5"/>
                    <a:pt x="123" y="5"/>
                  </a:cubicBezTo>
                  <a:cubicBezTo>
                    <a:pt x="123" y="2"/>
                    <a:pt x="121" y="0"/>
                    <a:pt x="119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3" name="Freeform 21"/>
            <p:cNvSpPr>
              <a:spLocks/>
            </p:cNvSpPr>
            <p:nvPr/>
          </p:nvSpPr>
          <p:spPr bwMode="auto">
            <a:xfrm>
              <a:off x="4549775" y="3940175"/>
              <a:ext cx="34925" cy="125412"/>
            </a:xfrm>
            <a:custGeom>
              <a:avLst/>
              <a:gdLst>
                <a:gd name="T0" fmla="*/ 9 w 9"/>
                <a:gd name="T1" fmla="*/ 4 h 33"/>
                <a:gd name="T2" fmla="*/ 5 w 9"/>
                <a:gd name="T3" fmla="*/ 0 h 33"/>
                <a:gd name="T4" fmla="*/ 0 w 9"/>
                <a:gd name="T5" fmla="*/ 4 h 33"/>
                <a:gd name="T6" fmla="*/ 0 w 9"/>
                <a:gd name="T7" fmla="*/ 28 h 33"/>
                <a:gd name="T8" fmla="*/ 5 w 9"/>
                <a:gd name="T9" fmla="*/ 33 h 33"/>
                <a:gd name="T10" fmla="*/ 9 w 9"/>
                <a:gd name="T11" fmla="*/ 28 h 33"/>
                <a:gd name="T12" fmla="*/ 9 w 9"/>
                <a:gd name="T13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3">
                  <a:moveTo>
                    <a:pt x="9" y="4"/>
                  </a:move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7" y="33"/>
                    <a:pt x="9" y="31"/>
                    <a:pt x="9" y="28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44" name="Freeform 22"/>
            <p:cNvSpPr>
              <a:spLocks/>
            </p:cNvSpPr>
            <p:nvPr/>
          </p:nvSpPr>
          <p:spPr bwMode="auto">
            <a:xfrm>
              <a:off x="4467225" y="4032250"/>
              <a:ext cx="200025" cy="33337"/>
            </a:xfrm>
            <a:custGeom>
              <a:avLst/>
              <a:gdLst>
                <a:gd name="T0" fmla="*/ 49 w 53"/>
                <a:gd name="T1" fmla="*/ 9 h 9"/>
                <a:gd name="T2" fmla="*/ 53 w 53"/>
                <a:gd name="T3" fmla="*/ 4 h 9"/>
                <a:gd name="T4" fmla="*/ 49 w 53"/>
                <a:gd name="T5" fmla="*/ 0 h 9"/>
                <a:gd name="T6" fmla="*/ 5 w 53"/>
                <a:gd name="T7" fmla="*/ 0 h 9"/>
                <a:gd name="T8" fmla="*/ 0 w 53"/>
                <a:gd name="T9" fmla="*/ 4 h 9"/>
                <a:gd name="T10" fmla="*/ 5 w 53"/>
                <a:gd name="T11" fmla="*/ 9 h 9"/>
                <a:gd name="T12" fmla="*/ 49 w 53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9">
                  <a:moveTo>
                    <a:pt x="49" y="9"/>
                  </a:moveTo>
                  <a:cubicBezTo>
                    <a:pt x="51" y="9"/>
                    <a:pt x="53" y="7"/>
                    <a:pt x="53" y="4"/>
                  </a:cubicBezTo>
                  <a:cubicBezTo>
                    <a:pt x="53" y="2"/>
                    <a:pt x="51" y="0"/>
                    <a:pt x="4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lnTo>
                    <a:pt x="49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5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95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25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07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0" name="Grup 9"/>
          <p:cNvGrpSpPr/>
          <p:nvPr/>
        </p:nvGrpSpPr>
        <p:grpSpPr>
          <a:xfrm>
            <a:off x="554927" y="2066572"/>
            <a:ext cx="6932198" cy="400110"/>
            <a:chOff x="554927" y="1881525"/>
            <a:chExt cx="6932198" cy="400110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67409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Kontrolsüz ve ölçüsüz kullanımın ne olduğuna dair bilgi eksikliği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2681971"/>
            <a:ext cx="6130696" cy="400110"/>
            <a:chOff x="554927" y="1881525"/>
            <a:chExt cx="6130696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59394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Bağımlılığın sonuçlarını bilmemek veya önemsememek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3331225"/>
            <a:ext cx="4279613" cy="400110"/>
            <a:chOff x="554927" y="1881525"/>
            <a:chExt cx="4279613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40883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Merak duygusunu kontrol edememek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951887"/>
            <a:ext cx="5340993" cy="400110"/>
            <a:chOff x="554927" y="1881525"/>
            <a:chExt cx="5340993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51497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Bağımlı arkadaş çevresinin içerisinde bulunmak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482549"/>
            <a:ext cx="5691795" cy="400110"/>
            <a:chOff x="554927" y="1881525"/>
            <a:chExt cx="5691795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5005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Can sıkıntısı ve yapacak daha iyi bir şey bulamamak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21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98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7773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Sebepler neler olabilir?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08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076654"/>
            <a:ext cx="6787543" cy="400110"/>
            <a:chOff x="554927" y="1881525"/>
            <a:chExt cx="6787543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659629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Dışlanma korkusuyla arkadaşlarının her istediğini kabul etmek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689768"/>
            <a:ext cx="6057664" cy="400110"/>
            <a:chOff x="554927" y="1881525"/>
            <a:chExt cx="6057664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58664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Sosyal ilişki kuramamak ya da kurarken  güçlük çekmek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381911"/>
            <a:ext cx="6541706" cy="707886"/>
            <a:chOff x="554927" y="1881525"/>
            <a:chExt cx="6541706" cy="707886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63504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Problemleri nasıl çözeceğini bilmemek ve  sorunları çözmek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yerine teknolojiye yönelmek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271776"/>
            <a:ext cx="5966292" cy="707886"/>
            <a:chOff x="554927" y="1881525"/>
            <a:chExt cx="5966292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57750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Gerçek dünyada başarılamayan şeyleri  sanal dünyada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elde etmeye çalışmak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>
                    <a:solidFill>
                      <a:schemeClr val="bg1"/>
                    </a:solidFill>
                  </a:rPr>
                  <a:t>09</a:t>
                </a: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FAB52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63466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altında?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7439"/>
            <a:ext cx="6155832" cy="400110"/>
            <a:chOff x="554927" y="1881525"/>
            <a:chExt cx="6155832" cy="400110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59645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Spordan uzak duran ve hareketsiz yaşamı  tercih edenler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2496993"/>
            <a:ext cx="6287250" cy="369332"/>
            <a:chOff x="554927" y="2447025"/>
            <a:chExt cx="6287250" cy="369332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Olumsuz ve bağımlı arkadaş çevresi bulunanlar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35" name="Grup 34"/>
          <p:cNvGrpSpPr/>
          <p:nvPr/>
        </p:nvGrpSpPr>
        <p:grpSpPr>
          <a:xfrm>
            <a:off x="554927" y="3143495"/>
            <a:ext cx="6287250" cy="646331"/>
            <a:chOff x="554927" y="2970954"/>
            <a:chExt cx="6287250" cy="646331"/>
          </a:xfrm>
        </p:grpSpPr>
        <p:sp>
          <p:nvSpPr>
            <p:cNvPr id="36" name="Dikdörtgen 35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Ders başarısı sürekli düşük olan ya da  okul dışı faaliyetlere karşı isteksiz olanlar</a:t>
              </a:r>
            </a:p>
          </p:txBody>
        </p:sp>
        <p:pic>
          <p:nvPicPr>
            <p:cNvPr id="37" name="Resim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grpSp>
        <p:nvGrpSpPr>
          <p:cNvPr id="38" name="Grup 37"/>
          <p:cNvGrpSpPr/>
          <p:nvPr/>
        </p:nvGrpSpPr>
        <p:grpSpPr>
          <a:xfrm>
            <a:off x="554927" y="3867887"/>
            <a:ext cx="6287250" cy="646331"/>
            <a:chOff x="554927" y="2970954"/>
            <a:chExt cx="6287250" cy="646331"/>
          </a:xfrm>
        </p:grpSpPr>
        <p:sp>
          <p:nvSpPr>
            <p:cNvPr id="39" name="Dikdörtgen 38"/>
            <p:cNvSpPr/>
            <p:nvPr/>
          </p:nvSpPr>
          <p:spPr>
            <a:xfrm>
              <a:off x="746177" y="2970954"/>
              <a:ext cx="6096000" cy="64633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Arkadaş edinme, iletişim kurma ve iletişimi  devam ettirme becerileri az olanlar</a:t>
              </a:r>
            </a:p>
          </p:txBody>
        </p:sp>
        <p:pic>
          <p:nvPicPr>
            <p:cNvPr id="40" name="Resim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3077510"/>
              <a:ext cx="191250" cy="180000"/>
            </a:xfrm>
            <a:prstGeom prst="rect">
              <a:avLst/>
            </a:prstGeom>
          </p:spPr>
        </p:pic>
      </p:grpSp>
      <p:sp>
        <p:nvSpPr>
          <p:cNvPr id="8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000" r="-37000" b="-8000"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 animBg="1"/>
      <p:bldP spid="15" grpId="0" animBg="1"/>
      <p:bldP spid="26" grpId="0" animBg="1"/>
      <p:bldP spid="28" grpId="0"/>
      <p:bldP spid="8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3351</Words>
  <Application>Microsoft Office PowerPoint</Application>
  <PresentationFormat>Geniş ekran</PresentationFormat>
  <Paragraphs>698</Paragraphs>
  <Slides>67</Slides>
  <Notes>63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Fatih Yardım</cp:lastModifiedBy>
  <cp:revision>181</cp:revision>
  <dcterms:created xsi:type="dcterms:W3CDTF">2016-11-17T08:54:28Z</dcterms:created>
  <dcterms:modified xsi:type="dcterms:W3CDTF">2017-01-17T10:59:58Z</dcterms:modified>
</cp:coreProperties>
</file>