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0"/>
  </p:notesMasterIdLst>
  <p:handoutMasterIdLst>
    <p:handoutMasterId r:id="rId31"/>
  </p:handoutMasterIdLst>
  <p:sldIdLst>
    <p:sldId id="256" r:id="rId2"/>
    <p:sldId id="296" r:id="rId3"/>
    <p:sldId id="282" r:id="rId4"/>
    <p:sldId id="294" r:id="rId5"/>
    <p:sldId id="295" r:id="rId6"/>
    <p:sldId id="283" r:id="rId7"/>
    <p:sldId id="257" r:id="rId8"/>
    <p:sldId id="258" r:id="rId9"/>
    <p:sldId id="287" r:id="rId10"/>
    <p:sldId id="288" r:id="rId11"/>
    <p:sldId id="274" r:id="rId12"/>
    <p:sldId id="289" r:id="rId13"/>
    <p:sldId id="259" r:id="rId14"/>
    <p:sldId id="280" r:id="rId15"/>
    <p:sldId id="279" r:id="rId16"/>
    <p:sldId id="281" r:id="rId17"/>
    <p:sldId id="290" r:id="rId18"/>
    <p:sldId id="277" r:id="rId19"/>
    <p:sldId id="275" r:id="rId20"/>
    <p:sldId id="276" r:id="rId21"/>
    <p:sldId id="286" r:id="rId22"/>
    <p:sldId id="285" r:id="rId23"/>
    <p:sldId id="291" r:id="rId24"/>
    <p:sldId id="267" r:id="rId25"/>
    <p:sldId id="292" r:id="rId26"/>
    <p:sldId id="293" r:id="rId27"/>
    <p:sldId id="284" r:id="rId28"/>
    <p:sldId id="273"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411BA3-D9E7-466E-B347-26C1A805EAEB}" type="datetimeFigureOut">
              <a:rPr lang="tr-TR" smtClean="0"/>
              <a:pPr/>
              <a:t>29.3.2018</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F64CD8-323A-4F78-A53A-AA764EDD3B21}"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062A8F-F161-43FC-8B97-5C7909D6872D}" type="datetimeFigureOut">
              <a:rPr lang="tr-TR" smtClean="0"/>
              <a:pPr/>
              <a:t>29.3.2018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B819A-1D43-4B4D-95B6-8C81D9B0E23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05B92795-59A9-4B9D-AD62-711A36F1AEF5}" type="datetimeFigureOut">
              <a:rPr lang="tr-TR" smtClean="0"/>
              <a:pPr/>
              <a:t>29.3.2018</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0A117FE9-9932-4A2A-BD0F-D70044239497}"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5B92795-59A9-4B9D-AD62-711A36F1AEF5}" type="datetimeFigureOut">
              <a:rPr lang="tr-TR" smtClean="0"/>
              <a:pPr/>
              <a:t>29.3.2018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117FE9-9932-4A2A-BD0F-D7004423949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5B92795-59A9-4B9D-AD62-711A36F1AEF5}" type="datetimeFigureOut">
              <a:rPr lang="tr-TR" smtClean="0"/>
              <a:pPr/>
              <a:t>29.3.2018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117FE9-9932-4A2A-BD0F-D70044239497}"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85801" y="609600"/>
            <a:ext cx="7772400" cy="54864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Veri Yer Tutucusu 2"/>
          <p:cNvSpPr>
            <a:spLocks noGrp="1"/>
          </p:cNvSpPr>
          <p:nvPr>
            <p:ph type="dt" sz="half" idx="10"/>
          </p:nvPr>
        </p:nvSpPr>
        <p:spPr>
          <a:xfrm>
            <a:off x="685800" y="6248404"/>
            <a:ext cx="1905000" cy="457200"/>
          </a:xfrm>
        </p:spPr>
        <p:txBody>
          <a:bodyPr/>
          <a:lstStyle>
            <a:lvl1pPr>
              <a:defRPr/>
            </a:lvl1pPr>
          </a:lstStyle>
          <a:p>
            <a:endParaRPr lang="tr-TR" altLang="tr-TR">
              <a:solidFill>
                <a:srgbClr val="000000"/>
              </a:solidFill>
            </a:endParaRPr>
          </a:p>
        </p:txBody>
      </p:sp>
      <p:sp>
        <p:nvSpPr>
          <p:cNvPr id="4" name="Altbilgi Yer Tutucusu 3"/>
          <p:cNvSpPr>
            <a:spLocks noGrp="1"/>
          </p:cNvSpPr>
          <p:nvPr>
            <p:ph type="ftr" sz="quarter" idx="11"/>
          </p:nvPr>
        </p:nvSpPr>
        <p:spPr>
          <a:xfrm>
            <a:off x="3124200" y="6248404"/>
            <a:ext cx="2895600" cy="457200"/>
          </a:xfrm>
        </p:spPr>
        <p:txBody>
          <a:bodyPr/>
          <a:lstStyle>
            <a:lvl1pPr>
              <a:defRPr/>
            </a:lvl1pPr>
          </a:lstStyle>
          <a:p>
            <a:endParaRPr lang="tr-TR" altLang="tr-TR">
              <a:solidFill>
                <a:srgbClr val="000000"/>
              </a:solidFill>
            </a:endParaRPr>
          </a:p>
        </p:txBody>
      </p:sp>
      <p:sp>
        <p:nvSpPr>
          <p:cNvPr id="5" name="Slayt Numarası Yer Tutucusu 4"/>
          <p:cNvSpPr>
            <a:spLocks noGrp="1"/>
          </p:cNvSpPr>
          <p:nvPr>
            <p:ph type="sldNum" sz="quarter" idx="12"/>
          </p:nvPr>
        </p:nvSpPr>
        <p:spPr>
          <a:xfrm>
            <a:off x="6553200" y="6248404"/>
            <a:ext cx="1905000" cy="457200"/>
          </a:xfrm>
        </p:spPr>
        <p:txBody>
          <a:bodyPr/>
          <a:lstStyle>
            <a:lvl1pPr>
              <a:defRPr/>
            </a:lvl1pPr>
          </a:lstStyle>
          <a:p>
            <a:fld id="{288D28E9-2E44-4526-AF94-CDAC88DA5197}" type="slidenum">
              <a:rPr lang="tr-TR" altLang="tr-TR">
                <a:solidFill>
                  <a:srgbClr val="000000"/>
                </a:solidFill>
              </a:rPr>
              <a:pPr/>
              <a:t>‹#›</a:t>
            </a:fld>
            <a:endParaRPr lang="tr-TR" altLang="tr-TR">
              <a:solidFill>
                <a:srgbClr val="000000"/>
              </a:solidFill>
            </a:endParaRPr>
          </a:p>
        </p:txBody>
      </p:sp>
    </p:spTree>
    <p:extLst>
      <p:ext uri="{BB962C8B-B14F-4D97-AF65-F5344CB8AC3E}">
        <p14:creationId xmlns="" xmlns:p14="http://schemas.microsoft.com/office/powerpoint/2010/main" val="69792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05B92795-59A9-4B9D-AD62-711A36F1AEF5}" type="datetimeFigureOut">
              <a:rPr lang="tr-TR" smtClean="0"/>
              <a:pPr/>
              <a:t>29.3.2018</a:t>
            </a:fld>
            <a:endParaRPr lang="tr-TR"/>
          </a:p>
        </p:txBody>
      </p:sp>
      <p:sp>
        <p:nvSpPr>
          <p:cNvPr id="9" name="8 Slayt Numarası Yer Tutucusu"/>
          <p:cNvSpPr>
            <a:spLocks noGrp="1"/>
          </p:cNvSpPr>
          <p:nvPr>
            <p:ph type="sldNum" sz="quarter" idx="15"/>
          </p:nvPr>
        </p:nvSpPr>
        <p:spPr/>
        <p:txBody>
          <a:bodyPr rtlCol="0"/>
          <a:lstStyle/>
          <a:p>
            <a:fld id="{0A117FE9-9932-4A2A-BD0F-D70044239497}"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05B92795-59A9-4B9D-AD62-711A36F1AEF5}" type="datetimeFigureOut">
              <a:rPr lang="tr-TR" smtClean="0"/>
              <a:pPr/>
              <a:t>29.3.2018</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0A117FE9-9932-4A2A-BD0F-D7004423949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05B92795-59A9-4B9D-AD62-711A36F1AEF5}" type="datetimeFigureOut">
              <a:rPr lang="tr-TR" smtClean="0"/>
              <a:pPr/>
              <a:t>29.3.2018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A117FE9-9932-4A2A-BD0F-D70044239497}"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05B92795-59A9-4B9D-AD62-711A36F1AEF5}" type="datetimeFigureOut">
              <a:rPr lang="tr-TR" smtClean="0"/>
              <a:pPr/>
              <a:t>29.3.2018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A117FE9-9932-4A2A-BD0F-D70044239497}"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05B92795-59A9-4B9D-AD62-711A36F1AEF5}" type="datetimeFigureOut">
              <a:rPr lang="tr-TR" smtClean="0"/>
              <a:pPr/>
              <a:t>29.3.2018</a:t>
            </a:fld>
            <a:endParaRPr lang="tr-TR"/>
          </a:p>
        </p:txBody>
      </p:sp>
      <p:sp>
        <p:nvSpPr>
          <p:cNvPr id="7" name="6 Slayt Numarası Yer Tutucusu"/>
          <p:cNvSpPr>
            <a:spLocks noGrp="1"/>
          </p:cNvSpPr>
          <p:nvPr>
            <p:ph type="sldNum" sz="quarter" idx="11"/>
          </p:nvPr>
        </p:nvSpPr>
        <p:spPr/>
        <p:txBody>
          <a:bodyPr rtlCol="0"/>
          <a:lstStyle/>
          <a:p>
            <a:fld id="{0A117FE9-9932-4A2A-BD0F-D70044239497}"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5B92795-59A9-4B9D-AD62-711A36F1AEF5}" type="datetimeFigureOut">
              <a:rPr lang="tr-TR" smtClean="0"/>
              <a:pPr/>
              <a:t>29.3.2018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A117FE9-9932-4A2A-BD0F-D7004423949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05B92795-59A9-4B9D-AD62-711A36F1AEF5}" type="datetimeFigureOut">
              <a:rPr lang="tr-TR" smtClean="0"/>
              <a:pPr/>
              <a:t>29.3.2018</a:t>
            </a:fld>
            <a:endParaRPr lang="tr-TR"/>
          </a:p>
        </p:txBody>
      </p:sp>
      <p:sp>
        <p:nvSpPr>
          <p:cNvPr id="22" name="21 Slayt Numarası Yer Tutucusu"/>
          <p:cNvSpPr>
            <a:spLocks noGrp="1"/>
          </p:cNvSpPr>
          <p:nvPr>
            <p:ph type="sldNum" sz="quarter" idx="15"/>
          </p:nvPr>
        </p:nvSpPr>
        <p:spPr/>
        <p:txBody>
          <a:bodyPr rtlCol="0"/>
          <a:lstStyle/>
          <a:p>
            <a:fld id="{0A117FE9-9932-4A2A-BD0F-D70044239497}"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05B92795-59A9-4B9D-AD62-711A36F1AEF5}" type="datetimeFigureOut">
              <a:rPr lang="tr-TR" smtClean="0"/>
              <a:pPr/>
              <a:t>29.3.2018</a:t>
            </a:fld>
            <a:endParaRPr lang="tr-TR"/>
          </a:p>
        </p:txBody>
      </p:sp>
      <p:sp>
        <p:nvSpPr>
          <p:cNvPr id="18" name="17 Slayt Numarası Yer Tutucusu"/>
          <p:cNvSpPr>
            <a:spLocks noGrp="1"/>
          </p:cNvSpPr>
          <p:nvPr>
            <p:ph type="sldNum" sz="quarter" idx="11"/>
          </p:nvPr>
        </p:nvSpPr>
        <p:spPr/>
        <p:txBody>
          <a:bodyPr rtlCol="0"/>
          <a:lstStyle/>
          <a:p>
            <a:fld id="{0A117FE9-9932-4A2A-BD0F-D70044239497}"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5B92795-59A9-4B9D-AD62-711A36F1AEF5}" type="datetimeFigureOut">
              <a:rPr lang="tr-TR" smtClean="0"/>
              <a:pPr/>
              <a:t>29.3.2018</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A117FE9-9932-4A2A-BD0F-D7004423949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megep.meb.gov.tr/" TargetMode="External"/><Relationship Id="rId2" Type="http://schemas.openxmlformats.org/officeDocument/2006/relationships/hyperlink" Target="http://mtegm.meb.gov.t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971600" y="642918"/>
            <a:ext cx="7272808" cy="2214578"/>
          </a:xfrm>
        </p:spPr>
        <p:txBody>
          <a:bodyPr>
            <a:normAutofit/>
          </a:bodyPr>
          <a:lstStyle/>
          <a:p>
            <a:pPr algn="ctr"/>
            <a:r>
              <a:rPr lang="tr-TR" sz="3200" u="sng" dirty="0" smtClean="0"/>
              <a:t>ANADOLU TEKNİK/ANADOLU MESLEK PROGRAMLARINDA ALANA GEÇİŞ, TERCİH VE YERLEŞTİRME</a:t>
            </a:r>
            <a:endParaRPr lang="tr-TR" sz="3200" u="sng" dirty="0"/>
          </a:p>
        </p:txBody>
      </p:sp>
      <p:sp>
        <p:nvSpPr>
          <p:cNvPr id="3" name="2 Alt Başlık"/>
          <p:cNvSpPr>
            <a:spLocks noGrp="1"/>
          </p:cNvSpPr>
          <p:nvPr>
            <p:ph type="subTitle" idx="1"/>
          </p:nvPr>
        </p:nvSpPr>
        <p:spPr>
          <a:xfrm>
            <a:off x="539552" y="3645024"/>
            <a:ext cx="8424936" cy="2160240"/>
          </a:xfrm>
        </p:spPr>
        <p:txBody>
          <a:bodyPr>
            <a:noAutofit/>
          </a:bodyPr>
          <a:lstStyle/>
          <a:p>
            <a:pPr algn="ctr"/>
            <a:r>
              <a:rPr lang="tr-TR" sz="3000" b="1" dirty="0"/>
              <a:t>BALSUYU MESLEKİ VE TEKNİK ANADOLU LİSESİ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AMP MESLEK ALANLARINA GEÇİŞ KOŞULLARI</a:t>
            </a:r>
            <a:endParaRPr lang="tr-TR" dirty="0"/>
          </a:p>
        </p:txBody>
      </p:sp>
      <p:sp>
        <p:nvSpPr>
          <p:cNvPr id="3" name="2 İçerik Yer Tutucusu"/>
          <p:cNvSpPr>
            <a:spLocks noGrp="1"/>
          </p:cNvSpPr>
          <p:nvPr>
            <p:ph sz="quarter" idx="1"/>
          </p:nvPr>
        </p:nvSpPr>
        <p:spPr>
          <a:xfrm>
            <a:off x="457200" y="1600200"/>
            <a:ext cx="7467600" cy="1685924"/>
          </a:xfrm>
        </p:spPr>
        <p:txBody>
          <a:bodyPr/>
          <a:lstStyle/>
          <a:p>
            <a:r>
              <a:rPr lang="tr-TR" dirty="0" smtClean="0"/>
              <a:t>Alana yerleştirme puanı, öğrencinin ortaokul sınıflarının yıl sonu başarı puanlarının aritmetik ortalamasının %40’ı ile 9. sınıf yıl sonu başarı puanının %60’ı toplanarak belirlenir.</a:t>
            </a:r>
            <a:endParaRPr lang="tr-TR" dirty="0"/>
          </a:p>
        </p:txBody>
      </p:sp>
      <p:pic>
        <p:nvPicPr>
          <p:cNvPr id="2050" name="Picture 2" descr="C:\Users\BALSUYU\Desktop\30140353_images.jpg"/>
          <p:cNvPicPr>
            <a:picLocks noChangeAspect="1" noChangeArrowheads="1"/>
          </p:cNvPicPr>
          <p:nvPr/>
        </p:nvPicPr>
        <p:blipFill>
          <a:blip r:embed="rId2"/>
          <a:srcRect/>
          <a:stretch>
            <a:fillRect/>
          </a:stretch>
        </p:blipFill>
        <p:spPr bwMode="auto">
          <a:xfrm>
            <a:off x="642910" y="3214686"/>
            <a:ext cx="7286676" cy="314327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214290"/>
            <a:ext cx="7467600" cy="5572164"/>
          </a:xfrm>
        </p:spPr>
        <p:txBody>
          <a:bodyPr>
            <a:normAutofit/>
          </a:bodyPr>
          <a:lstStyle/>
          <a:p>
            <a:pPr>
              <a:buNone/>
            </a:pPr>
            <a:r>
              <a:rPr lang="tr-TR" dirty="0" smtClean="0"/>
              <a:t>  Örneğin,</a:t>
            </a:r>
          </a:p>
          <a:p>
            <a:r>
              <a:rPr lang="tr-TR" dirty="0" smtClean="0"/>
              <a:t>Ortaokul (5-6-7-8</a:t>
            </a:r>
            <a:r>
              <a:rPr lang="tr-TR" dirty="0"/>
              <a:t>. </a:t>
            </a:r>
            <a:r>
              <a:rPr lang="tr-TR" dirty="0" smtClean="0"/>
              <a:t>sınıf) başarı puanınızın aritmetik </a:t>
            </a:r>
            <a:r>
              <a:rPr lang="tr-TR" dirty="0"/>
              <a:t>ortalaması </a:t>
            </a:r>
            <a:r>
              <a:rPr lang="tr-TR" dirty="0" smtClean="0"/>
              <a:t>=70</a:t>
            </a:r>
            <a:endParaRPr lang="tr-TR" dirty="0"/>
          </a:p>
          <a:p>
            <a:r>
              <a:rPr lang="tr-TR" dirty="0" smtClean="0"/>
              <a:t>9. sınıf </a:t>
            </a:r>
            <a:r>
              <a:rPr lang="tr-TR" dirty="0"/>
              <a:t>yıl sonu başarı </a:t>
            </a:r>
            <a:r>
              <a:rPr lang="tr-TR" dirty="0" smtClean="0"/>
              <a:t>puanı = </a:t>
            </a:r>
            <a:r>
              <a:rPr lang="tr-TR" dirty="0"/>
              <a:t>6</a:t>
            </a:r>
            <a:r>
              <a:rPr lang="tr-TR" dirty="0" smtClean="0"/>
              <a:t>0 </a:t>
            </a:r>
            <a:r>
              <a:rPr lang="tr-TR" dirty="0"/>
              <a:t>olan bir kişi </a:t>
            </a:r>
            <a:r>
              <a:rPr lang="tr-TR" dirty="0" smtClean="0"/>
              <a:t>için,</a:t>
            </a:r>
            <a:endParaRPr lang="tr-TR" dirty="0"/>
          </a:p>
          <a:p>
            <a:endParaRPr lang="tr-TR" dirty="0"/>
          </a:p>
          <a:p>
            <a:pPr lvl="1"/>
            <a:r>
              <a:rPr lang="tr-TR" dirty="0" smtClean="0"/>
              <a:t>Ortaokul puan ortalamasının  %40’ı</a:t>
            </a:r>
          </a:p>
          <a:p>
            <a:pPr lvl="1">
              <a:buNone/>
            </a:pPr>
            <a:r>
              <a:rPr lang="tr-TR" dirty="0" smtClean="0"/>
              <a:t>                                                </a:t>
            </a:r>
            <a:r>
              <a:rPr lang="tr-TR" dirty="0"/>
              <a:t>70X40/100= 28</a:t>
            </a:r>
          </a:p>
          <a:p>
            <a:pPr lvl="1"/>
            <a:r>
              <a:rPr lang="tr-TR" dirty="0"/>
              <a:t> </a:t>
            </a:r>
            <a:r>
              <a:rPr lang="tr-TR" dirty="0" smtClean="0"/>
              <a:t>9. sınıf puan ortalamsının %60’ı  </a:t>
            </a:r>
          </a:p>
          <a:p>
            <a:pPr lvl="1">
              <a:buNone/>
            </a:pPr>
            <a:r>
              <a:rPr lang="tr-TR" dirty="0" smtClean="0"/>
              <a:t>                                                60X60/100</a:t>
            </a:r>
            <a:r>
              <a:rPr lang="tr-TR" dirty="0"/>
              <a:t>= </a:t>
            </a:r>
            <a:r>
              <a:rPr lang="tr-TR" dirty="0" smtClean="0"/>
              <a:t>36</a:t>
            </a:r>
          </a:p>
          <a:p>
            <a:pPr lvl="1">
              <a:buNone/>
            </a:pPr>
            <a:endParaRPr lang="tr-TR" sz="3200" b="1" dirty="0" smtClean="0">
              <a:solidFill>
                <a:srgbClr val="FF0000"/>
              </a:solidFill>
            </a:endParaRPr>
          </a:p>
          <a:p>
            <a:pPr lvl="1" algn="ctr">
              <a:buNone/>
            </a:pPr>
            <a:r>
              <a:rPr lang="tr-TR" sz="3200" b="1" dirty="0" smtClean="0">
                <a:solidFill>
                  <a:srgbClr val="FF0000"/>
                </a:solidFill>
              </a:rPr>
              <a:t>        28+36 = 64 </a:t>
            </a:r>
            <a:r>
              <a:rPr lang="tr-TR" sz="3200" dirty="0" smtClean="0"/>
              <a:t>olarak hesaplanır..</a:t>
            </a:r>
            <a:endParaRPr lang="tr-TR" sz="32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ox(in)">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011222"/>
          </a:xfrm>
        </p:spPr>
        <p:txBody>
          <a:bodyPr>
            <a:normAutofit/>
          </a:bodyPr>
          <a:lstStyle/>
          <a:p>
            <a:r>
              <a:rPr lang="tr-TR" sz="2800" dirty="0" smtClean="0"/>
              <a:t>KONTENJAN BELİRLEME İŞLEMLERİ</a:t>
            </a:r>
            <a:endParaRPr lang="tr-TR" sz="2800" dirty="0"/>
          </a:p>
        </p:txBody>
      </p:sp>
      <p:sp>
        <p:nvSpPr>
          <p:cNvPr id="3" name="2 İçerik Yer Tutucusu"/>
          <p:cNvSpPr>
            <a:spLocks noGrp="1"/>
          </p:cNvSpPr>
          <p:nvPr>
            <p:ph sz="quarter" idx="1"/>
          </p:nvPr>
        </p:nvSpPr>
        <p:spPr/>
        <p:txBody>
          <a:bodyPr/>
          <a:lstStyle/>
          <a:p>
            <a:r>
              <a:rPr lang="tr-TR" dirty="0" smtClean="0"/>
              <a:t>Mesleki ve Teknik ortaöğretim kurumlarında Bakanlıkça ATP ve AMP’nin 10. sınıf seviyesinde meslek alanlarına alınacak öğrenci sayıları sektörün ihtiyacı, çalışma ve kapasite durumu, okulun fiziki şartları, öğretmen sayısı ve 9. sınıf öğrenci sayıları dikkate alınarak belirlenecektir.</a:t>
            </a:r>
          </a:p>
          <a:p>
            <a:r>
              <a:rPr lang="tr-TR" dirty="0" smtClean="0"/>
              <a:t>e-Okul Sisteminde meslek alanlarına, ATP’de her alan için en az bir şube, AMP’de ise 9. sınıf öğrenci sayısından az olmamak üzere her alan için en az 10 öğrencilik kontenjan tanımlanacaktır.</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082660"/>
          </a:xfrm>
        </p:spPr>
        <p:txBody>
          <a:bodyPr>
            <a:normAutofit/>
          </a:bodyPr>
          <a:lstStyle/>
          <a:p>
            <a:r>
              <a:rPr lang="tr-TR" dirty="0" smtClean="0"/>
              <a:t>TERCİH İŞLEMLERİ</a:t>
            </a:r>
            <a:endParaRPr lang="tr-TR" dirty="0"/>
          </a:p>
        </p:txBody>
      </p:sp>
      <p:sp>
        <p:nvSpPr>
          <p:cNvPr id="3" name="2 İçerik Yer Tutucusu"/>
          <p:cNvSpPr>
            <a:spLocks noGrp="1"/>
          </p:cNvSpPr>
          <p:nvPr>
            <p:ph sz="quarter" idx="1"/>
          </p:nvPr>
        </p:nvSpPr>
        <p:spPr>
          <a:xfrm>
            <a:off x="457200" y="1571612"/>
            <a:ext cx="8229600" cy="4554551"/>
          </a:xfrm>
        </p:spPr>
        <p:txBody>
          <a:bodyPr>
            <a:normAutofit/>
          </a:bodyPr>
          <a:lstStyle/>
          <a:p>
            <a:r>
              <a:rPr lang="tr-TR" dirty="0" smtClean="0"/>
              <a:t>Nisan ayı içerisinde e-okul </a:t>
            </a:r>
            <a:r>
              <a:rPr lang="tr-TR" dirty="0"/>
              <a:t>sistemi üzerinden kontenjan bilgileri ile ilgili gerekli duyuru yapılmaya başlanacaktır.  </a:t>
            </a:r>
            <a:endParaRPr lang="tr-TR" dirty="0" smtClean="0"/>
          </a:p>
          <a:p>
            <a:pPr>
              <a:buNone/>
            </a:pPr>
            <a:endParaRPr lang="tr-TR" dirty="0"/>
          </a:p>
          <a:p>
            <a:r>
              <a:rPr lang="tr-TR" dirty="0"/>
              <a:t>Bu </a:t>
            </a:r>
            <a:r>
              <a:rPr lang="tr-TR" dirty="0" smtClean="0"/>
              <a:t>sene Balsuyu Mesleki ve Teknik Anadolu Lisesi olarak kontenjan bilgilerimiz,</a:t>
            </a:r>
            <a:endParaRPr lang="tr-TR" dirty="0"/>
          </a:p>
          <a:p>
            <a:pPr lvl="1"/>
            <a:r>
              <a:rPr lang="tr-TR" dirty="0"/>
              <a:t>Hasta ve Yaşlı Hizmetleri Alanı için </a:t>
            </a:r>
            <a:r>
              <a:rPr lang="tr-TR" dirty="0" smtClean="0"/>
              <a:t>24 kişi,</a:t>
            </a:r>
          </a:p>
          <a:p>
            <a:pPr lvl="1"/>
            <a:r>
              <a:rPr lang="tr-TR" dirty="0" smtClean="0"/>
              <a:t>Çocuk Gelişimi ve Eğitimi Alanı için 24 kişi,</a:t>
            </a:r>
            <a:endParaRPr lang="tr-TR" dirty="0"/>
          </a:p>
          <a:p>
            <a:pPr lvl="1"/>
            <a:r>
              <a:rPr lang="tr-TR" dirty="0"/>
              <a:t>Tekstil Teknolojisi Alanı </a:t>
            </a:r>
            <a:r>
              <a:rPr lang="tr-TR" dirty="0" smtClean="0"/>
              <a:t>112 </a:t>
            </a:r>
            <a:r>
              <a:rPr lang="tr-TR" dirty="0"/>
              <a:t>kişi </a:t>
            </a:r>
          </a:p>
          <a:p>
            <a:pPr lvl="1">
              <a:buNone/>
            </a:pPr>
            <a:r>
              <a:rPr lang="tr-TR" dirty="0" smtClean="0"/>
              <a:t>                                                olarak </a:t>
            </a:r>
            <a:r>
              <a:rPr lang="tr-TR" dirty="0"/>
              <a:t>belirlenmiştir.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ox(in)">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428604"/>
            <a:ext cx="7467600" cy="6143668"/>
          </a:xfrm>
        </p:spPr>
        <p:txBody>
          <a:bodyPr>
            <a:normAutofit/>
          </a:bodyPr>
          <a:lstStyle/>
          <a:p>
            <a:pPr>
              <a:lnSpc>
                <a:spcPct val="115000"/>
              </a:lnSpc>
              <a:spcAft>
                <a:spcPts val="1000"/>
              </a:spcAft>
            </a:pPr>
            <a:r>
              <a:rPr lang="tr-TR" b="1" u="sng" dirty="0">
                <a:solidFill>
                  <a:srgbClr val="FF0000"/>
                </a:solidFill>
                <a:latin typeface="Times New Roman"/>
                <a:ea typeface="Times New Roman"/>
                <a:cs typeface="Times New Roman"/>
              </a:rPr>
              <a:t>HASTA </a:t>
            </a:r>
            <a:r>
              <a:rPr lang="tr-TR" b="1" u="sng" dirty="0" smtClean="0">
                <a:solidFill>
                  <a:srgbClr val="FF0000"/>
                </a:solidFill>
                <a:latin typeface="Times New Roman"/>
                <a:ea typeface="Times New Roman"/>
                <a:cs typeface="Times New Roman"/>
              </a:rPr>
              <a:t>VE </a:t>
            </a:r>
            <a:r>
              <a:rPr lang="tr-TR" b="1" u="sng" dirty="0">
                <a:solidFill>
                  <a:srgbClr val="FF0000"/>
                </a:solidFill>
                <a:latin typeface="Times New Roman"/>
                <a:ea typeface="Times New Roman"/>
                <a:cs typeface="Times New Roman"/>
              </a:rPr>
              <a:t>YAŞLI HİZMETLERİ ALANI</a:t>
            </a:r>
          </a:p>
          <a:p>
            <a:pPr>
              <a:lnSpc>
                <a:spcPct val="80000"/>
              </a:lnSpc>
              <a:buNone/>
              <a:defRPr/>
            </a:pPr>
            <a:r>
              <a:rPr lang="tr-TR" dirty="0">
                <a:cs typeface="Times New Roman"/>
              </a:rPr>
              <a:t> </a:t>
            </a:r>
            <a:r>
              <a:rPr lang="tr-TR" dirty="0" smtClean="0">
                <a:cs typeface="Times New Roman"/>
              </a:rPr>
              <a:t>  </a:t>
            </a:r>
            <a:r>
              <a:rPr lang="tr-TR" b="1" u="sng" dirty="0" smtClean="0">
                <a:solidFill>
                  <a:schemeClr val="tx1">
                    <a:lumMod val="95000"/>
                    <a:lumOff val="5000"/>
                  </a:schemeClr>
                </a:solidFill>
                <a:latin typeface="Times New Roman" panose="02020603050405020304" pitchFamily="18" charset="0"/>
                <a:cs typeface="Times New Roman" panose="02020603050405020304" pitchFamily="18" charset="0"/>
              </a:rPr>
              <a:t>ALANIN </a:t>
            </a:r>
            <a:r>
              <a:rPr lang="tr-TR" b="1" u="sng" dirty="0">
                <a:solidFill>
                  <a:schemeClr val="tx1">
                    <a:lumMod val="95000"/>
                    <a:lumOff val="5000"/>
                  </a:schemeClr>
                </a:solidFill>
                <a:latin typeface="Times New Roman" panose="02020603050405020304" pitchFamily="18" charset="0"/>
                <a:cs typeface="Times New Roman" panose="02020603050405020304" pitchFamily="18" charset="0"/>
              </a:rPr>
              <a:t>BÜNYESİNDE ÖĞRETİLEN MESLEK </a:t>
            </a:r>
            <a:r>
              <a:rPr lang="tr-TR" b="1" u="sng" dirty="0" smtClean="0">
                <a:solidFill>
                  <a:schemeClr val="tx1">
                    <a:lumMod val="95000"/>
                    <a:lumOff val="5000"/>
                  </a:schemeClr>
                </a:solidFill>
                <a:latin typeface="Times New Roman" panose="02020603050405020304" pitchFamily="18" charset="0"/>
                <a:cs typeface="Times New Roman" panose="02020603050405020304" pitchFamily="18" charset="0"/>
              </a:rPr>
              <a:t>DALLARI</a:t>
            </a:r>
            <a:endParaRPr lang="tr-TR"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80000"/>
              </a:lnSpc>
              <a:buNone/>
              <a:defRPr/>
            </a:pPr>
            <a:r>
              <a:rPr lang="tr-TR"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   Hasta Bakımı.</a:t>
            </a:r>
            <a:endParaRPr lang="tr-TR"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80000"/>
              </a:lnSpc>
              <a:buNone/>
              <a:defRPr/>
            </a:pPr>
            <a:r>
              <a:rPr lang="tr-TR"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tr-TR" b="1" u="sng" dirty="0" smtClean="0">
                <a:solidFill>
                  <a:prstClr val="black">
                    <a:lumMod val="95000"/>
                    <a:lumOff val="5000"/>
                  </a:prstClr>
                </a:solidFill>
                <a:latin typeface="Times New Roman" panose="02020603050405020304" pitchFamily="18" charset="0"/>
                <a:cs typeface="Times New Roman" panose="02020603050405020304" pitchFamily="18" charset="0"/>
              </a:rPr>
              <a:t>BU ALANIN ÜNİVERSİTE TERCİH DÖNEMİNDE</a:t>
            </a:r>
          </a:p>
          <a:p>
            <a:pPr>
              <a:lnSpc>
                <a:spcPct val="80000"/>
              </a:lnSpc>
              <a:buNone/>
              <a:defRPr/>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b="1" u="sng" dirty="0" smtClean="0">
                <a:solidFill>
                  <a:prstClr val="black">
                    <a:lumMod val="95000"/>
                    <a:lumOff val="5000"/>
                  </a:prstClr>
                </a:solidFill>
                <a:latin typeface="Times New Roman" panose="02020603050405020304" pitchFamily="18" charset="0"/>
                <a:cs typeface="Times New Roman" panose="02020603050405020304" pitchFamily="18" charset="0"/>
              </a:rPr>
              <a:t>EK PUAN VERECEĞİ ÖN LİSANS BÖLÜMLERİ</a:t>
            </a:r>
          </a:p>
          <a:p>
            <a:pPr>
              <a:lnSpc>
                <a:spcPct val="80000"/>
              </a:lnSpc>
              <a:buNone/>
              <a:defRPr/>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Acil Durum ve Afet Yönetimi, Ameliyathane Hizmetleri, Çevre ve Koruma Hizmetleri, Çevre Sağlığı, Diyaliz, Eczane Hizmetleri, Elektronörofizyoloji, Engelli Bakımı ve Rehabilitasyon, Evde Hasta Bakımı, Fizyoterapi, İlk ve Acil Yardım, İş ve Uğraşı Terapisi, Otopsi Yardımcılığı, Sağlık Kurumları İşletmeciliği, Sağlık Turizmi İşletmeciliği, Sosyal Hizmetler, Yaşlı Bakımı.</a:t>
            </a:r>
          </a:p>
          <a:p>
            <a:pPr>
              <a:lnSpc>
                <a:spcPct val="80000"/>
              </a:lnSpc>
              <a:buNone/>
              <a:defRPr/>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b="1" u="sng" dirty="0" smtClean="0">
                <a:solidFill>
                  <a:prstClr val="black">
                    <a:lumMod val="95000"/>
                    <a:lumOff val="5000"/>
                  </a:prstClr>
                </a:solidFill>
                <a:latin typeface="Times New Roman" panose="02020603050405020304" pitchFamily="18" charset="0"/>
                <a:cs typeface="Times New Roman" panose="02020603050405020304" pitchFamily="18" charset="0"/>
              </a:rPr>
              <a:t>BU ALANA ÜNİVERSİTE TERCİHLERİNDE </a:t>
            </a:r>
          </a:p>
          <a:p>
            <a:pPr>
              <a:lnSpc>
                <a:spcPct val="80000"/>
              </a:lnSpc>
              <a:buNone/>
              <a:defRPr/>
            </a:pPr>
            <a:r>
              <a:rPr lang="tr-TR" b="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b="1" u="sng" dirty="0" smtClean="0">
                <a:solidFill>
                  <a:prstClr val="black">
                    <a:lumMod val="95000"/>
                    <a:lumOff val="5000"/>
                  </a:prstClr>
                </a:solidFill>
                <a:latin typeface="Times New Roman" panose="02020603050405020304" pitchFamily="18" charset="0"/>
                <a:cs typeface="Times New Roman" panose="02020603050405020304" pitchFamily="18" charset="0"/>
              </a:rPr>
              <a:t>YAKIN LİSANS BÖLÜMLERİ</a:t>
            </a:r>
          </a:p>
          <a:p>
            <a:pPr>
              <a:lnSpc>
                <a:spcPct val="80000"/>
              </a:lnSpc>
              <a:buNone/>
              <a:defRPr/>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Ebelik, Ergoterapi, Hemşirelik, Hemşirelik ve Sağlık Hizmetleri.</a:t>
            </a:r>
            <a:endParaRPr lang="tr-TR" b="1" u="sng"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nSpc>
                <a:spcPct val="80000"/>
              </a:lnSpc>
              <a:buNone/>
              <a:defRPr/>
            </a:pPr>
            <a:endParaRPr lang="tr-TR"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nSpc>
                <a:spcPct val="80000"/>
              </a:lnSpc>
              <a:buNone/>
              <a:defRPr/>
            </a:pPr>
            <a:endParaRPr lang="tr-TR" b="1" u="sng" dirty="0">
              <a:solidFill>
                <a:prstClr val="black">
                  <a:lumMod val="95000"/>
                  <a:lumOff val="5000"/>
                </a:prstClr>
              </a:solidFill>
              <a:latin typeface="Times New Roman" panose="02020603050405020304" pitchFamily="18" charset="0"/>
              <a:cs typeface="Times New Roman" panose="02020603050405020304" pitchFamily="18" charset="0"/>
            </a:endParaRPr>
          </a:p>
          <a:p>
            <a:pPr>
              <a:lnSpc>
                <a:spcPct val="80000"/>
              </a:lnSpc>
              <a:defRPr/>
            </a:pPr>
            <a:endParaRPr lang="tr-TR" b="1" u="sng" dirty="0">
              <a:solidFill>
                <a:prstClr val="black">
                  <a:lumMod val="95000"/>
                  <a:lumOff val="5000"/>
                </a:prstClr>
              </a:solidFill>
              <a:latin typeface="Times New Roman" panose="02020603050405020304" pitchFamily="18" charset="0"/>
              <a:cs typeface="Times New Roman" panose="02020603050405020304" pitchFamily="18" charset="0"/>
            </a:endParaRPr>
          </a:p>
          <a:p>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571480"/>
            <a:ext cx="7467600" cy="5902472"/>
          </a:xfrm>
        </p:spPr>
        <p:txBody>
          <a:bodyPr>
            <a:normAutofit/>
          </a:bodyPr>
          <a:lstStyle/>
          <a:p>
            <a:pPr>
              <a:lnSpc>
                <a:spcPct val="115000"/>
              </a:lnSpc>
              <a:spcAft>
                <a:spcPts val="1000"/>
              </a:spcAft>
            </a:pPr>
            <a:r>
              <a:rPr lang="tr-TR" b="1" u="sng" dirty="0">
                <a:solidFill>
                  <a:srgbClr val="FF0000"/>
                </a:solidFill>
                <a:latin typeface="Times New Roman"/>
                <a:ea typeface="Times New Roman"/>
                <a:cs typeface="Times New Roman"/>
              </a:rPr>
              <a:t>ÇOCUK GELİŞİMİ </a:t>
            </a:r>
            <a:r>
              <a:rPr lang="tr-TR" b="1" u="sng" dirty="0" smtClean="0">
                <a:solidFill>
                  <a:srgbClr val="FF0000"/>
                </a:solidFill>
                <a:latin typeface="Times New Roman"/>
                <a:ea typeface="Times New Roman"/>
                <a:cs typeface="Times New Roman"/>
              </a:rPr>
              <a:t>VE </a:t>
            </a:r>
            <a:r>
              <a:rPr lang="tr-TR" b="1" u="sng" dirty="0">
                <a:solidFill>
                  <a:srgbClr val="FF0000"/>
                </a:solidFill>
                <a:latin typeface="Times New Roman"/>
                <a:ea typeface="Times New Roman"/>
                <a:cs typeface="Times New Roman"/>
              </a:rPr>
              <a:t>EĞİTİMİ </a:t>
            </a:r>
            <a:r>
              <a:rPr lang="tr-TR" b="1" u="sng" dirty="0" smtClean="0">
                <a:solidFill>
                  <a:srgbClr val="FF0000"/>
                </a:solidFill>
                <a:latin typeface="Times New Roman"/>
                <a:ea typeface="Times New Roman"/>
                <a:cs typeface="Times New Roman"/>
              </a:rPr>
              <a:t>ALANI</a:t>
            </a:r>
          </a:p>
          <a:p>
            <a:pPr>
              <a:lnSpc>
                <a:spcPct val="115000"/>
              </a:lnSpc>
              <a:spcAft>
                <a:spcPts val="1000"/>
              </a:spcAft>
              <a:buNone/>
            </a:pPr>
            <a:endParaRPr lang="tr-TR" sz="1800" dirty="0" smtClean="0">
              <a:ea typeface="Times New Roman"/>
              <a:cs typeface="Times New Roman"/>
            </a:endParaRPr>
          </a:p>
          <a:p>
            <a:pPr>
              <a:lnSpc>
                <a:spcPct val="80000"/>
              </a:lnSpc>
              <a:buNone/>
              <a:defRPr/>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tr-TR" b="1" u="sng" dirty="0" smtClean="0">
                <a:solidFill>
                  <a:schemeClr val="tx1">
                    <a:lumMod val="95000"/>
                    <a:lumOff val="5000"/>
                  </a:schemeClr>
                </a:solidFill>
                <a:latin typeface="Times New Roman" panose="02020603050405020304" pitchFamily="18" charset="0"/>
                <a:cs typeface="Times New Roman" panose="02020603050405020304" pitchFamily="18" charset="0"/>
              </a:rPr>
              <a:t>ALANIN </a:t>
            </a:r>
            <a:r>
              <a:rPr lang="tr-TR" b="1" u="sng" dirty="0">
                <a:solidFill>
                  <a:schemeClr val="tx1">
                    <a:lumMod val="95000"/>
                    <a:lumOff val="5000"/>
                  </a:schemeClr>
                </a:solidFill>
                <a:latin typeface="Times New Roman" panose="02020603050405020304" pitchFamily="18" charset="0"/>
                <a:cs typeface="Times New Roman" panose="02020603050405020304" pitchFamily="18" charset="0"/>
              </a:rPr>
              <a:t>BÜNYESİNDE ÖĞRETİLEN MESLEK </a:t>
            </a:r>
            <a:endParaRPr lang="tr-TR" b="1" u="sng"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80000"/>
              </a:lnSpc>
              <a:buNone/>
              <a:defRPr/>
            </a:pPr>
            <a:r>
              <a:rPr lang="tr-TR"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tr-TR" b="1" u="sng" dirty="0" smtClean="0">
                <a:solidFill>
                  <a:schemeClr val="tx1">
                    <a:lumMod val="95000"/>
                    <a:lumOff val="5000"/>
                  </a:schemeClr>
                </a:solidFill>
                <a:latin typeface="Times New Roman" panose="02020603050405020304" pitchFamily="18" charset="0"/>
                <a:cs typeface="Times New Roman" panose="02020603050405020304" pitchFamily="18" charset="0"/>
              </a:rPr>
              <a:t>DALLARI</a:t>
            </a:r>
            <a:endParaRPr lang="tr-TR" b="1" u="sng"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80000"/>
              </a:lnSpc>
              <a:buNone/>
              <a:defRPr/>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    Erken </a:t>
            </a:r>
            <a:r>
              <a:rPr lang="tr-TR" dirty="0">
                <a:solidFill>
                  <a:schemeClr val="tx1">
                    <a:lumMod val="95000"/>
                    <a:lumOff val="5000"/>
                  </a:schemeClr>
                </a:solidFill>
                <a:latin typeface="Times New Roman" panose="02020603050405020304" pitchFamily="18" charset="0"/>
                <a:cs typeface="Times New Roman" panose="02020603050405020304" pitchFamily="18" charset="0"/>
              </a:rPr>
              <a:t>Çocukluk ( 0-6 Yaş ) </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Eğitimi.</a:t>
            </a:r>
            <a:endParaRPr lang="tr-TR"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80000"/>
              </a:lnSpc>
              <a:buNone/>
              <a:defRPr/>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b="1" u="sng" dirty="0" smtClean="0">
                <a:solidFill>
                  <a:prstClr val="black">
                    <a:lumMod val="95000"/>
                    <a:lumOff val="5000"/>
                  </a:prstClr>
                </a:solidFill>
                <a:latin typeface="Times New Roman" panose="02020603050405020304" pitchFamily="18" charset="0"/>
                <a:cs typeface="Times New Roman" panose="02020603050405020304" pitchFamily="18" charset="0"/>
              </a:rPr>
              <a:t>BU ALANIN ÜNİVERSİTE TERCİH DÖNEMİNDE </a:t>
            </a:r>
          </a:p>
          <a:p>
            <a:pPr>
              <a:lnSpc>
                <a:spcPct val="80000"/>
              </a:lnSpc>
              <a:buNone/>
              <a:defRPr/>
            </a:pPr>
            <a:r>
              <a:rPr lang="tr-TR" b="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b="1" u="sng" dirty="0" smtClean="0">
                <a:solidFill>
                  <a:prstClr val="black">
                    <a:lumMod val="95000"/>
                    <a:lumOff val="5000"/>
                  </a:prstClr>
                </a:solidFill>
                <a:latin typeface="Times New Roman" panose="02020603050405020304" pitchFamily="18" charset="0"/>
                <a:cs typeface="Times New Roman" panose="02020603050405020304" pitchFamily="18" charset="0"/>
              </a:rPr>
              <a:t>EK PUAN VERECEĞİ ÖN LİSANS BÖLÜMLERİ</a:t>
            </a:r>
          </a:p>
          <a:p>
            <a:pPr>
              <a:lnSpc>
                <a:spcPct val="80000"/>
              </a:lnSpc>
              <a:buNone/>
              <a:defRPr/>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Çocuk Gelişimi, Çocuk Koruma ve Bakım Hizmetleri, Sosyal Hizmetler.</a:t>
            </a:r>
          </a:p>
          <a:p>
            <a:pPr>
              <a:lnSpc>
                <a:spcPct val="80000"/>
              </a:lnSpc>
              <a:buNone/>
              <a:defRPr/>
            </a:pPr>
            <a:r>
              <a:rPr lang="tr-TR" b="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b="1" u="sng" dirty="0" smtClean="0">
                <a:solidFill>
                  <a:prstClr val="black">
                    <a:lumMod val="95000"/>
                    <a:lumOff val="5000"/>
                  </a:prstClr>
                </a:solidFill>
                <a:latin typeface="Times New Roman" panose="02020603050405020304" pitchFamily="18" charset="0"/>
                <a:cs typeface="Times New Roman" panose="02020603050405020304" pitchFamily="18" charset="0"/>
              </a:rPr>
              <a:t>BU ALANA ÜNİVERSİTE TERCİHLERİNDE </a:t>
            </a:r>
          </a:p>
          <a:p>
            <a:pPr>
              <a:lnSpc>
                <a:spcPct val="80000"/>
              </a:lnSpc>
              <a:buNone/>
              <a:defRPr/>
            </a:pPr>
            <a:r>
              <a:rPr lang="tr-TR" b="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b="1" u="sng" dirty="0" smtClean="0">
                <a:solidFill>
                  <a:prstClr val="black">
                    <a:lumMod val="95000"/>
                    <a:lumOff val="5000"/>
                  </a:prstClr>
                </a:solidFill>
                <a:latin typeface="Times New Roman" panose="02020603050405020304" pitchFamily="18" charset="0"/>
                <a:cs typeface="Times New Roman" panose="02020603050405020304" pitchFamily="18" charset="0"/>
              </a:rPr>
              <a:t>YAKIN LİSANS BÖLÜMLERİ</a:t>
            </a:r>
          </a:p>
          <a:p>
            <a:pPr>
              <a:lnSpc>
                <a:spcPct val="80000"/>
              </a:lnSpc>
              <a:buNone/>
              <a:defRPr/>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Çocuk Gelişimi, Okul Öncesi Öğretmenliği, Özel     Eğitim Öğretmenliği, Sosyal Hizmetler.</a:t>
            </a:r>
          </a:p>
          <a:p>
            <a:pPr>
              <a:lnSpc>
                <a:spcPct val="80000"/>
              </a:lnSpc>
              <a:defRPr/>
            </a:pPr>
            <a:endParaRPr lang="tr-TR" b="1" u="sng" dirty="0">
              <a:solidFill>
                <a:prstClr val="black">
                  <a:lumMod val="95000"/>
                  <a:lumOff val="5000"/>
                </a:prstClr>
              </a:solidFill>
              <a:latin typeface="Times New Roman" panose="02020603050405020304" pitchFamily="18" charset="0"/>
              <a:cs typeface="Times New Roman" panose="02020603050405020304" pitchFamily="18" charset="0"/>
            </a:endParaRPr>
          </a:p>
          <a:p>
            <a:pPr>
              <a:lnSpc>
                <a:spcPct val="80000"/>
              </a:lnSpc>
              <a:defRPr/>
            </a:pPr>
            <a:endParaRPr lang="tr-TR" b="1" u="sng" dirty="0">
              <a:solidFill>
                <a:prstClr val="black">
                  <a:lumMod val="95000"/>
                  <a:lumOff val="5000"/>
                </a:prstClr>
              </a:solidFill>
              <a:latin typeface="Times New Roman" panose="02020603050405020304" pitchFamily="18" charset="0"/>
              <a:cs typeface="Times New Roman" panose="02020603050405020304" pitchFamily="18" charset="0"/>
            </a:endParaRPr>
          </a:p>
          <a:p>
            <a:pPr>
              <a:lnSpc>
                <a:spcPct val="80000"/>
              </a:lnSpc>
              <a:buNone/>
              <a:defRPr/>
            </a:pPr>
            <a:endParaRPr lang="tr-TR" dirty="0">
              <a:solidFill>
                <a:prstClr val="black">
                  <a:lumMod val="95000"/>
                  <a:lumOff val="5000"/>
                </a:prstClr>
              </a:solidFill>
              <a:latin typeface="Times New Roman" panose="02020603050405020304" pitchFamily="18" charset="0"/>
              <a:cs typeface="Times New Roman" panose="02020603050405020304" pitchFamily="18" charset="0"/>
            </a:endParaRPr>
          </a:p>
          <a:p>
            <a:pPr>
              <a:lnSpc>
                <a:spcPct val="80000"/>
              </a:lnSpc>
              <a:defRPr/>
            </a:pPr>
            <a:endParaRPr lang="tr-TR"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80000"/>
              </a:lnSpc>
              <a:defRPr/>
            </a:pPr>
            <a:endParaRPr lang="tr-TR" b="1"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80000"/>
              </a:lnSpc>
              <a:defRPr/>
            </a:pPr>
            <a:endParaRPr lang="tr-TR" b="1"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642918"/>
            <a:ext cx="7467600" cy="5831034"/>
          </a:xfrm>
        </p:spPr>
        <p:txBody>
          <a:bodyPr>
            <a:normAutofit/>
          </a:bodyPr>
          <a:lstStyle/>
          <a:p>
            <a:pPr>
              <a:lnSpc>
                <a:spcPct val="115000"/>
              </a:lnSpc>
              <a:spcAft>
                <a:spcPts val="1000"/>
              </a:spcAft>
            </a:pPr>
            <a:r>
              <a:rPr lang="tr-TR" b="1" u="sng" dirty="0">
                <a:solidFill>
                  <a:srgbClr val="FF0000"/>
                </a:solidFill>
                <a:latin typeface="Times New Roman"/>
                <a:ea typeface="Times New Roman"/>
                <a:cs typeface="Times New Roman"/>
              </a:rPr>
              <a:t>TEKSTİL  TEKNOLOJİSİ </a:t>
            </a:r>
            <a:r>
              <a:rPr lang="tr-TR" b="1" u="sng" dirty="0" smtClean="0">
                <a:solidFill>
                  <a:srgbClr val="FF0000"/>
                </a:solidFill>
                <a:latin typeface="Times New Roman"/>
                <a:ea typeface="Times New Roman"/>
                <a:cs typeface="Times New Roman"/>
              </a:rPr>
              <a:t>ALANI</a:t>
            </a:r>
          </a:p>
          <a:p>
            <a:pPr>
              <a:lnSpc>
                <a:spcPct val="80000"/>
              </a:lnSpc>
              <a:buNone/>
              <a:defRPr/>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tr-TR" b="1" u="sng" dirty="0" smtClean="0">
                <a:solidFill>
                  <a:schemeClr val="tx1">
                    <a:lumMod val="95000"/>
                    <a:lumOff val="5000"/>
                  </a:schemeClr>
                </a:solidFill>
                <a:latin typeface="Times New Roman" panose="02020603050405020304" pitchFamily="18" charset="0"/>
                <a:cs typeface="Times New Roman" panose="02020603050405020304" pitchFamily="18" charset="0"/>
              </a:rPr>
              <a:t>ALANIN BÜNYESİNDE ÖĞRETİLEN MESLEK </a:t>
            </a:r>
          </a:p>
          <a:p>
            <a:pPr>
              <a:lnSpc>
                <a:spcPct val="80000"/>
              </a:lnSpc>
              <a:buNone/>
              <a:defRPr/>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tr-TR" b="1" u="sng" dirty="0" smtClean="0">
                <a:solidFill>
                  <a:schemeClr val="tx1">
                    <a:lumMod val="95000"/>
                    <a:lumOff val="5000"/>
                  </a:schemeClr>
                </a:solidFill>
                <a:latin typeface="Times New Roman" panose="02020603050405020304" pitchFamily="18" charset="0"/>
                <a:cs typeface="Times New Roman" panose="02020603050405020304" pitchFamily="18" charset="0"/>
              </a:rPr>
              <a:t>DALLARI</a:t>
            </a:r>
          </a:p>
          <a:p>
            <a:pPr>
              <a:lnSpc>
                <a:spcPct val="80000"/>
              </a:lnSpc>
              <a:buNone/>
              <a:defRPr/>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    İplik Üretimi.</a:t>
            </a:r>
          </a:p>
          <a:p>
            <a:pPr>
              <a:lnSpc>
                <a:spcPct val="80000"/>
              </a:lnSpc>
              <a:buNone/>
              <a:defRPr/>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b="1" u="sng" dirty="0" smtClean="0">
                <a:solidFill>
                  <a:prstClr val="black">
                    <a:lumMod val="95000"/>
                    <a:lumOff val="5000"/>
                  </a:prstClr>
                </a:solidFill>
                <a:latin typeface="Times New Roman" panose="02020603050405020304" pitchFamily="18" charset="0"/>
                <a:cs typeface="Times New Roman" panose="02020603050405020304" pitchFamily="18" charset="0"/>
              </a:rPr>
              <a:t>BU ALANIN ÜNİVERSİTE TERCİH DÖNEMİNDE</a:t>
            </a:r>
          </a:p>
          <a:p>
            <a:pPr>
              <a:lnSpc>
                <a:spcPct val="80000"/>
              </a:lnSpc>
              <a:buNone/>
              <a:defRPr/>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b="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b="1" u="sng" dirty="0" smtClean="0">
                <a:solidFill>
                  <a:prstClr val="black">
                    <a:lumMod val="95000"/>
                    <a:lumOff val="5000"/>
                  </a:prstClr>
                </a:solidFill>
                <a:latin typeface="Times New Roman" panose="02020603050405020304" pitchFamily="18" charset="0"/>
                <a:cs typeface="Times New Roman" panose="02020603050405020304" pitchFamily="18" charset="0"/>
              </a:rPr>
              <a:t>EK PUAN VERECEĞİ ÖN LİSANS BÖLÜMLERİ</a:t>
            </a:r>
          </a:p>
          <a:p>
            <a:pPr>
              <a:lnSpc>
                <a:spcPct val="80000"/>
              </a:lnSpc>
              <a:buNone/>
              <a:defRPr/>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Deri Konfeksiyon, Deri Teknolojisi, Giyim Üretim Teknolojisi, Halıcılık ve Kilimcilik, Moda Tasarımı, Moda Yönetimi, Tekstil Teknolojisi, Tekstil ve Halı Makineleri.</a:t>
            </a:r>
          </a:p>
          <a:p>
            <a:pPr>
              <a:lnSpc>
                <a:spcPct val="80000"/>
              </a:lnSpc>
              <a:buNone/>
              <a:defRPr/>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b="1" u="sng" dirty="0" smtClean="0">
                <a:solidFill>
                  <a:prstClr val="black">
                    <a:lumMod val="95000"/>
                    <a:lumOff val="5000"/>
                  </a:prstClr>
                </a:solidFill>
                <a:latin typeface="Times New Roman" panose="02020603050405020304" pitchFamily="18" charset="0"/>
                <a:cs typeface="Times New Roman" panose="02020603050405020304" pitchFamily="18" charset="0"/>
              </a:rPr>
              <a:t>BU ALANA ÜNİVERSİTE TERCİHLERİNDE </a:t>
            </a:r>
          </a:p>
          <a:p>
            <a:pPr>
              <a:lnSpc>
                <a:spcPct val="80000"/>
              </a:lnSpc>
              <a:buNone/>
              <a:defRPr/>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tr-TR" b="1" u="sng" dirty="0" smtClean="0">
                <a:solidFill>
                  <a:prstClr val="black">
                    <a:lumMod val="95000"/>
                    <a:lumOff val="5000"/>
                  </a:prstClr>
                </a:solidFill>
                <a:latin typeface="Times New Roman" panose="02020603050405020304" pitchFamily="18" charset="0"/>
                <a:cs typeface="Times New Roman" panose="02020603050405020304" pitchFamily="18" charset="0"/>
              </a:rPr>
              <a:t>YAKIN LİSANS BÖLÜMLERİ</a:t>
            </a:r>
          </a:p>
          <a:p>
            <a:pPr>
              <a:lnSpc>
                <a:spcPct val="80000"/>
              </a:lnSpc>
              <a:buNone/>
              <a:defRPr/>
            </a:pPr>
            <a:r>
              <a:rPr lang="tr-TR" dirty="0" smtClean="0">
                <a:solidFill>
                  <a:prstClr val="black">
                    <a:lumMod val="95000"/>
                    <a:lumOff val="5000"/>
                  </a:prstClr>
                </a:solidFill>
                <a:latin typeface="Times New Roman" panose="02020603050405020304" pitchFamily="18" charset="0"/>
                <a:cs typeface="Times New Roman" panose="02020603050405020304" pitchFamily="18" charset="0"/>
              </a:rPr>
              <a:t>    El Sanatları, Geleneksel Türk Sanatları, Görsel Sanatlar, Tekstil Tasarımı.</a:t>
            </a:r>
          </a:p>
          <a:p>
            <a:pPr>
              <a:lnSpc>
                <a:spcPct val="80000"/>
              </a:lnSpc>
              <a:buNone/>
              <a:defRPr/>
            </a:pPr>
            <a:endParaRPr lang="tr-TR" sz="28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nSpc>
                <a:spcPct val="115000"/>
              </a:lnSpc>
              <a:spcAft>
                <a:spcPts val="1000"/>
              </a:spcAft>
            </a:pPr>
            <a:endParaRPr lang="tr-TR" sz="2600" b="1" u="sng" dirty="0">
              <a:solidFill>
                <a:srgbClr val="FF0000"/>
              </a:solidFill>
              <a:latin typeface="Times New Roman"/>
              <a:ea typeface="Times New Roman"/>
              <a:cs typeface="Times New Roman"/>
            </a:endParaRPr>
          </a:p>
          <a:p>
            <a:pPr>
              <a:lnSpc>
                <a:spcPct val="115000"/>
              </a:lnSpc>
              <a:spcAft>
                <a:spcPts val="1000"/>
              </a:spcAft>
            </a:pPr>
            <a:endParaRPr lang="tr-TR" sz="2600" dirty="0">
              <a:ea typeface="Times New Roman"/>
              <a:cs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857232"/>
            <a:ext cx="7467600" cy="5616720"/>
          </a:xfrm>
        </p:spPr>
        <p:txBody>
          <a:bodyPr/>
          <a:lstStyle/>
          <a:p>
            <a:r>
              <a:rPr lang="tr-TR" dirty="0" smtClean="0"/>
              <a:t>Tercihler Mayıs ayı içerisinde yapılacaktır.</a:t>
            </a:r>
          </a:p>
          <a:p>
            <a:r>
              <a:rPr lang="tr-TR" dirty="0" smtClean="0"/>
              <a:t>Tercih işlemleri veli tarafından bireysel olarak e-Okul Sistemi üzerinden yapılacaktır. Ancak internetten başvuru yapamayan veliler için EK-1 ve/veya EK-2 formların doldurulup imzalı olarak okul idaresine verilmesi durumunda veli adına okul idaresince de bireysel başvuru ekranından başvuru yapılabilecektir.</a:t>
            </a:r>
          </a:p>
        </p:txBody>
      </p:sp>
      <p:pic>
        <p:nvPicPr>
          <p:cNvPr id="3074" name="Picture 2" descr="C:\Users\BALSUYU\Desktop\meslek_lisesi_alan_secimi_gecisi_sonuclari_2013_h557.jpg"/>
          <p:cNvPicPr>
            <a:picLocks noChangeAspect="1" noChangeArrowheads="1"/>
          </p:cNvPicPr>
          <p:nvPr/>
        </p:nvPicPr>
        <p:blipFill>
          <a:blip r:embed="rId2"/>
          <a:srcRect/>
          <a:stretch>
            <a:fillRect/>
          </a:stretch>
        </p:blipFill>
        <p:spPr bwMode="auto">
          <a:xfrm>
            <a:off x="1357290" y="3929066"/>
            <a:ext cx="5857916" cy="257176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İYİ BİR ALAN SEÇİMİ NASIL OLMALIDIR?</a:t>
            </a:r>
            <a:endParaRPr lang="tr-TR" dirty="0">
              <a:solidFill>
                <a:srgbClr val="FF0000"/>
              </a:solidFill>
            </a:endParaRPr>
          </a:p>
        </p:txBody>
      </p:sp>
      <p:sp>
        <p:nvSpPr>
          <p:cNvPr id="3" name="2 İçerik Yer Tutucusu"/>
          <p:cNvSpPr>
            <a:spLocks noGrp="1"/>
          </p:cNvSpPr>
          <p:nvPr>
            <p:ph sz="quarter" idx="1"/>
          </p:nvPr>
        </p:nvSpPr>
        <p:spPr>
          <a:xfrm>
            <a:off x="457200" y="2000240"/>
            <a:ext cx="7467600" cy="4473712"/>
          </a:xfrm>
        </p:spPr>
        <p:txBody>
          <a:bodyPr/>
          <a:lstStyle/>
          <a:p>
            <a:pPr algn="ctr">
              <a:buNone/>
            </a:pPr>
            <a:r>
              <a:rPr lang="tr-TR" dirty="0" smtClean="0"/>
              <a:t>1. </a:t>
            </a:r>
            <a:r>
              <a:rPr lang="tr-TR" dirty="0" smtClean="0"/>
              <a:t>ALANLARI</a:t>
            </a:r>
            <a:r>
              <a:rPr lang="tr-TR" dirty="0" smtClean="0"/>
              <a:t>-DERSLERİ </a:t>
            </a:r>
            <a:r>
              <a:rPr lang="tr-TR" dirty="0" smtClean="0"/>
              <a:t>İYİ TANI</a:t>
            </a:r>
          </a:p>
          <a:p>
            <a:pPr marL="0" indent="0">
              <a:buNone/>
            </a:pPr>
            <a:r>
              <a:rPr lang="tr-TR" dirty="0" smtClean="0"/>
              <a:t>   Alanlar iyi bir şekilde araştırılmalı. Alanlarda, hangi derslerin bulunduğu incelenmelidir. Alan içerisinde ne gibi staj imkanları, alan bitiminde ne gibi iş imkanları olduğu araştırılmalıdır. Üniversite tercih döneminde hangi bölümler tercih edilebilir, hangi bölümlerde ek puan alınır ve hangi bölümlere varsa sınavsız geçilebilir?</a:t>
            </a:r>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0"/>
            <a:ext cx="9572660" cy="6858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sz="quarter" idx="1"/>
          </p:nvPr>
        </p:nvPicPr>
        <p:blipFill>
          <a:blip r:embed="rId2">
            <a:extLst>
              <a:ext uri="{28A0092B-C50C-407E-A947-70E740481C1C}">
                <a14:useLocalDpi xmlns="" xmlns:a14="http://schemas.microsoft.com/office/drawing/2010/main" val="0"/>
              </a:ext>
            </a:extLst>
          </a:blip>
          <a:stretch>
            <a:fillRect/>
          </a:stretch>
        </p:blipFill>
        <p:spPr>
          <a:xfrm>
            <a:off x="0" y="0"/>
            <a:ext cx="9144000" cy="6857999"/>
          </a:xfrm>
        </p:spPr>
      </p:pic>
    </p:spTree>
    <p:extLst>
      <p:ext uri="{BB962C8B-B14F-4D97-AF65-F5344CB8AC3E}">
        <p14:creationId xmlns="" xmlns:p14="http://schemas.microsoft.com/office/powerpoint/2010/main" val="1950424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sz="quarter" idx="1"/>
          </p:nvPr>
        </p:nvPicPr>
        <p:blipFill>
          <a:blip r:embed="rId2">
            <a:extLst>
              <a:ext uri="{28A0092B-C50C-407E-A947-70E740481C1C}">
                <a14:useLocalDpi xmlns="" xmlns:a14="http://schemas.microsoft.com/office/drawing/2010/main" val="0"/>
              </a:ext>
            </a:extLst>
          </a:blip>
          <a:stretch>
            <a:fillRect/>
          </a:stretch>
        </p:blipFill>
        <p:spPr>
          <a:xfrm>
            <a:off x="0" y="0"/>
            <a:ext cx="9144000" cy="6857999"/>
          </a:xfrm>
        </p:spPr>
      </p:pic>
    </p:spTree>
    <p:extLst>
      <p:ext uri="{BB962C8B-B14F-4D97-AF65-F5344CB8AC3E}">
        <p14:creationId xmlns="" xmlns:p14="http://schemas.microsoft.com/office/powerpoint/2010/main" val="2725417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785794"/>
            <a:ext cx="7467600" cy="5688158"/>
          </a:xfrm>
        </p:spPr>
        <p:txBody>
          <a:bodyPr/>
          <a:lstStyle/>
          <a:p>
            <a:r>
              <a:rPr lang="tr-TR" dirty="0" smtClean="0"/>
              <a:t>9. sınıf öğrencileri mutlaka AMP için tercih yapacaktır. Şartları tutan öğrenciler istemeleri halinde ATP için tercih yapabilirler. AMP ve ATP için tercih yapılırken ayrı ayrı tercih formlarında en fazla 15’er tercih yapılabilecek olup öğrenciler öğrenim gördükleri okulun dışındaki okul ve alanları tercih edebileceklerdir.</a:t>
            </a:r>
          </a:p>
          <a:p>
            <a:r>
              <a:rPr lang="tr-TR" dirty="0" smtClean="0"/>
              <a:t>AMP de tercih yapan öğrenciler tercihleri arasında bulunan okul ve alana yerleşemedikleri takdirde kayıtlı bulunduğu okulun 10. sınıf alanlarında boş bulunan kontenjanlara puanları dikkate alınarak okul müdürlüğünce yerleştirilecektir.</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539552" y="476672"/>
            <a:ext cx="8183880" cy="1051560"/>
          </a:xfrm>
        </p:spPr>
        <p:txBody>
          <a:bodyPr>
            <a:normAutofit/>
          </a:bodyPr>
          <a:lstStyle/>
          <a:p>
            <a:pPr algn="ctr"/>
            <a:r>
              <a:rPr lang="tr-TR" dirty="0" smtClean="0">
                <a:solidFill>
                  <a:srgbClr val="FF0000"/>
                </a:solidFill>
              </a:rPr>
              <a:t>???İSTEDİĞİM </a:t>
            </a:r>
            <a:r>
              <a:rPr lang="tr-TR" dirty="0">
                <a:solidFill>
                  <a:srgbClr val="FF0000"/>
                </a:solidFill>
              </a:rPr>
              <a:t>ALANI TERCİH EDEBİLECEK MİYİM???</a:t>
            </a:r>
          </a:p>
        </p:txBody>
      </p:sp>
      <p:sp>
        <p:nvSpPr>
          <p:cNvPr id="3" name="2 İçerik Yer Tutucusu"/>
          <p:cNvSpPr>
            <a:spLocks noGrp="1"/>
          </p:cNvSpPr>
          <p:nvPr>
            <p:ph sz="quarter" idx="1"/>
          </p:nvPr>
        </p:nvSpPr>
        <p:spPr>
          <a:xfrm>
            <a:off x="683568" y="1628800"/>
            <a:ext cx="7848872" cy="4187952"/>
          </a:xfrm>
        </p:spPr>
        <p:txBody>
          <a:bodyPr>
            <a:normAutofit/>
          </a:bodyPr>
          <a:lstStyle/>
          <a:p>
            <a:r>
              <a:rPr lang="tr-TR" dirty="0"/>
              <a:t>HAYIR!!! </a:t>
            </a:r>
          </a:p>
          <a:p>
            <a:pPr algn="just"/>
            <a:r>
              <a:rPr lang="tr-TR" dirty="0"/>
              <a:t>Öncelikle tercih etmek istediğiniz alanın  okulda açılması gerekmektedir. </a:t>
            </a:r>
          </a:p>
          <a:p>
            <a:pPr algn="just"/>
            <a:r>
              <a:rPr lang="tr-TR" dirty="0"/>
              <a:t>Ayrıca tercih edeceğiniz alanlar kontenjanlarla </a:t>
            </a:r>
            <a:r>
              <a:rPr lang="tr-TR" dirty="0" smtClean="0"/>
              <a:t>sınırlıdır. Eğer bir </a:t>
            </a:r>
            <a:r>
              <a:rPr lang="tr-TR" dirty="0"/>
              <a:t>bölümü belirlenmiş olan kontenjandan fazla </a:t>
            </a:r>
            <a:r>
              <a:rPr lang="tr-TR" dirty="0" smtClean="0"/>
              <a:t>öğrenci tercih ederse </a:t>
            </a:r>
            <a:r>
              <a:rPr lang="tr-TR" dirty="0"/>
              <a:t>bu durumda öğrenciler </a:t>
            </a:r>
            <a:r>
              <a:rPr lang="tr-TR" u="sng" dirty="0" smtClean="0"/>
              <a:t>başarı </a:t>
            </a:r>
            <a:r>
              <a:rPr lang="tr-TR" u="sng" dirty="0"/>
              <a:t>sıralamasına</a:t>
            </a:r>
            <a:r>
              <a:rPr lang="tr-TR" dirty="0"/>
              <a:t> </a:t>
            </a:r>
            <a:r>
              <a:rPr lang="tr-TR" dirty="0" smtClean="0"/>
              <a:t>tabii </a:t>
            </a:r>
            <a:r>
              <a:rPr lang="tr-TR" dirty="0"/>
              <a:t>tutularak öğrenci seçimi gerçekleştirilecektir.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770" decel="100000"/>
                                        <p:tgtEl>
                                          <p:spTgt spid="3">
                                            <p:txEl>
                                              <p:pRg st="0" end="0"/>
                                            </p:txEl>
                                          </p:spTgt>
                                        </p:tgtEl>
                                      </p:cBhvr>
                                    </p:animEffect>
                                    <p:animScale>
                                      <p:cBhvr>
                                        <p:cTn id="14" dur="770" decel="100000"/>
                                        <p:tgtEl>
                                          <p:spTgt spid="3">
                                            <p:txEl>
                                              <p:pRg st="0" end="0"/>
                                            </p:txEl>
                                          </p:spTgt>
                                        </p:tgtEl>
                                      </p:cBhvr>
                                      <p:from x="10000" y="10000"/>
                                      <p:to x="200000" y="450000"/>
                                    </p:animScale>
                                    <p:animScale>
                                      <p:cBhvr>
                                        <p:cTn id="15" dur="1230" accel="100000" fill="hold">
                                          <p:stCondLst>
                                            <p:cond delay="770"/>
                                          </p:stCondLst>
                                        </p:cTn>
                                        <p:tgtEl>
                                          <p:spTgt spid="3">
                                            <p:txEl>
                                              <p:pRg st="0" end="0"/>
                                            </p:txEl>
                                          </p:spTgt>
                                        </p:tgtEl>
                                      </p:cBhvr>
                                      <p:from x="200000" y="450000"/>
                                      <p:to x="100000" y="100000"/>
                                    </p:animScale>
                                    <p:set>
                                      <p:cBhvr>
                                        <p:cTn id="16" dur="770" fill="hold"/>
                                        <p:tgtEl>
                                          <p:spTgt spid="3">
                                            <p:txEl>
                                              <p:pRg st="0" end="0"/>
                                            </p:txEl>
                                          </p:spTgt>
                                        </p:tgtEl>
                                        <p:attrNameLst>
                                          <p:attrName>ppt_x</p:attrName>
                                        </p:attrNameLst>
                                      </p:cBhvr>
                                      <p:to>
                                        <p:strVal val="(0.5)"/>
                                      </p:to>
                                    </p:set>
                                    <p:anim from="(0.5)" to="(#ppt_x)" calcmode="lin" valueType="num">
                                      <p:cBhvr>
                                        <p:cTn id="17" dur="1230" accel="100000" fill="hold">
                                          <p:stCondLst>
                                            <p:cond delay="770"/>
                                          </p:stCondLst>
                                        </p:cTn>
                                        <p:tgtEl>
                                          <p:spTgt spid="3">
                                            <p:txEl>
                                              <p:pRg st="0" end="0"/>
                                            </p:txEl>
                                          </p:spTgt>
                                        </p:tgtEl>
                                        <p:attrNameLst>
                                          <p:attrName>ppt_x</p:attrName>
                                        </p:attrNameLst>
                                      </p:cBhvr>
                                    </p:anim>
                                    <p:set>
                                      <p:cBhvr>
                                        <p:cTn id="18" dur="770" fill="hold"/>
                                        <p:tgtEl>
                                          <p:spTgt spid="3">
                                            <p:txEl>
                                              <p:pRg st="0" end="0"/>
                                            </p:txEl>
                                          </p:spTgt>
                                        </p:tgtEl>
                                        <p:attrNameLst>
                                          <p:attrName>ppt_y</p:attrName>
                                        </p:attrNameLst>
                                      </p:cBhvr>
                                      <p:to>
                                        <p:strVal val="(#ppt_y+0.4)"/>
                                      </p:to>
                                    </p:set>
                                    <p:anim from="(#ppt_y+0.4)" to="(#ppt_y)" calcmode="lin" valueType="num">
                                      <p:cBhvr>
                                        <p:cTn id="19" dur="1230" accel="100000" fill="hold">
                                          <p:stCondLst>
                                            <p:cond delay="770"/>
                                          </p:stCondLst>
                                        </p:cTn>
                                        <p:tgtEl>
                                          <p:spTgt spid="3">
                                            <p:txEl>
                                              <p:pRg st="0" end="0"/>
                                            </p:txEl>
                                          </p:spTgt>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linds(horizont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linds(horizontal)">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011222"/>
          </a:xfrm>
        </p:spPr>
        <p:txBody>
          <a:bodyPr/>
          <a:lstStyle/>
          <a:p>
            <a:r>
              <a:rPr lang="tr-TR" dirty="0" smtClean="0"/>
              <a:t>YERLEŞTİRME İŞLEMLERİ</a:t>
            </a:r>
            <a:endParaRPr lang="tr-TR" dirty="0"/>
          </a:p>
        </p:txBody>
      </p:sp>
      <p:sp>
        <p:nvSpPr>
          <p:cNvPr id="3" name="2 İçerik Yer Tutucusu"/>
          <p:cNvSpPr>
            <a:spLocks noGrp="1"/>
          </p:cNvSpPr>
          <p:nvPr>
            <p:ph sz="quarter" idx="1"/>
          </p:nvPr>
        </p:nvSpPr>
        <p:spPr>
          <a:xfrm>
            <a:off x="457200" y="1600200"/>
            <a:ext cx="7467600" cy="4329130"/>
          </a:xfrm>
        </p:spPr>
        <p:txBody>
          <a:bodyPr/>
          <a:lstStyle/>
          <a:p>
            <a:r>
              <a:rPr lang="tr-TR" dirty="0" smtClean="0"/>
              <a:t>Tercih başvurusunda bulunan öğrencilerin, puan üstünlüğü ve tercih sıraları dikkate alınarak yerleştirme işlemi yapılacaktır.</a:t>
            </a:r>
          </a:p>
          <a:p>
            <a:r>
              <a:rPr lang="tr-TR" dirty="0" smtClean="0"/>
              <a:t>Öğrenci ATP tercihlerinden herhangi birisine yerleşmiş ise AMP tercihleri dikkate alınmayacaktır. ATP tercihlerine yerleşememesi durumunda ise AMP tercihleri puan üstünlüğü ve tercih sırasına göre değerlendirilecektir.</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714356"/>
            <a:ext cx="7467600" cy="5759596"/>
          </a:xfrm>
        </p:spPr>
        <p:txBody>
          <a:bodyPr/>
          <a:lstStyle/>
          <a:p>
            <a:r>
              <a:rPr lang="tr-TR" dirty="0" smtClean="0"/>
              <a:t>Yerleştirildiği alanı değiştirmek isteyen öğrenciler kontenjan açığı bulunması durumunda koşullarını taşıdıkları alanlara 10. sınıfta birinci dönemin sonuna kadar alan değiştirerek de geçiş yapabilirler.</a:t>
            </a:r>
          </a:p>
          <a:p>
            <a:r>
              <a:rPr lang="tr-TR" dirty="0" smtClean="0"/>
              <a:t>ATP ve AMP yerleştirme sonuçları Haziran ayı içerisinde açıklanacaktır.</a:t>
            </a:r>
          </a:p>
          <a:p>
            <a:r>
              <a:rPr lang="tr-TR" dirty="0" smtClean="0"/>
              <a:t>Mesleki ve Teknik ortaöğretim kurumlarında uygulanmakta olan meslek alanlarının OKUL, PROGRAM, ALAN VE DAL TANITIM BİLGİLERİ </a:t>
            </a:r>
            <a:r>
              <a:rPr lang="tr-TR" dirty="0" smtClean="0">
                <a:hlinkClick r:id="rId2"/>
              </a:rPr>
              <a:t>http://mtegm.meb.gov.tr</a:t>
            </a:r>
            <a:r>
              <a:rPr lang="tr-TR" dirty="0" smtClean="0"/>
              <a:t> ile </a:t>
            </a:r>
            <a:r>
              <a:rPr lang="tr-TR" dirty="0" smtClean="0">
                <a:hlinkClick r:id="rId3"/>
              </a:rPr>
              <a:t>http://megep.meb.gov.tr</a:t>
            </a:r>
            <a:r>
              <a:rPr lang="tr-TR" dirty="0" smtClean="0"/>
              <a:t> adreslerinde yer almaktadır.</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buNone/>
            </a:pPr>
            <a:r>
              <a:rPr lang="tr-TR" dirty="0"/>
              <a:t> </a:t>
            </a:r>
          </a:p>
        </p:txBody>
      </p:sp>
      <p:sp>
        <p:nvSpPr>
          <p:cNvPr id="4" name="3 Dikdörtgen"/>
          <p:cNvSpPr/>
          <p:nvPr/>
        </p:nvSpPr>
        <p:spPr>
          <a:xfrm>
            <a:off x="785786" y="928670"/>
            <a:ext cx="6929486" cy="4721292"/>
          </a:xfrm>
          <a:prstGeom prst="rect">
            <a:avLst/>
          </a:prstGeom>
        </p:spPr>
        <p:txBody>
          <a:bodyPr wrap="square">
            <a:spAutoFit/>
          </a:bodyPr>
          <a:lstStyle/>
          <a:p>
            <a:pPr>
              <a:lnSpc>
                <a:spcPct val="80000"/>
              </a:lnSpc>
              <a:defRPr/>
            </a:pPr>
            <a:r>
              <a:rPr lang="tr-TR" sz="2400" b="1" dirty="0">
                <a:solidFill>
                  <a:srgbClr val="FF0000"/>
                </a:solidFill>
                <a:latin typeface="Times New Roman" panose="02020603050405020304" pitchFamily="18" charset="0"/>
                <a:cs typeface="Times New Roman" panose="02020603050405020304" pitchFamily="18" charset="0"/>
              </a:rPr>
              <a:t>10. Sınıf : </a:t>
            </a:r>
            <a:r>
              <a:rPr lang="tr-TR" sz="2400" dirty="0">
                <a:solidFill>
                  <a:schemeClr val="tx1">
                    <a:lumMod val="95000"/>
                    <a:lumOff val="5000"/>
                  </a:schemeClr>
                </a:solidFill>
                <a:latin typeface="Times New Roman" panose="02020603050405020304" pitchFamily="18" charset="0"/>
                <a:cs typeface="Times New Roman" panose="02020603050405020304" pitchFamily="18" charset="0"/>
              </a:rPr>
              <a:t>Öğrenci ortalaması ve seçimine göre yerleştiği ALANDA eğitimine devam eder. </a:t>
            </a:r>
          </a:p>
          <a:p>
            <a:pPr>
              <a:lnSpc>
                <a:spcPct val="80000"/>
              </a:lnSpc>
              <a:defRPr/>
            </a:pPr>
            <a:endParaRPr lang="tr-TR" sz="2400" dirty="0">
              <a:solidFill>
                <a:srgbClr val="FF0000"/>
              </a:solidFill>
              <a:latin typeface="Times New Roman" panose="02020603050405020304" pitchFamily="18" charset="0"/>
              <a:cs typeface="Times New Roman" panose="02020603050405020304" pitchFamily="18" charset="0"/>
            </a:endParaRPr>
          </a:p>
          <a:p>
            <a:pPr>
              <a:lnSpc>
                <a:spcPct val="80000"/>
              </a:lnSpc>
              <a:defRPr/>
            </a:pPr>
            <a:r>
              <a:rPr lang="tr-TR" sz="2400" b="1" dirty="0">
                <a:solidFill>
                  <a:srgbClr val="FF0000"/>
                </a:solidFill>
                <a:latin typeface="Times New Roman" panose="02020603050405020304" pitchFamily="18" charset="0"/>
                <a:cs typeface="Times New Roman" panose="02020603050405020304" pitchFamily="18" charset="0"/>
              </a:rPr>
              <a:t>11. Sınıf :</a:t>
            </a:r>
            <a:r>
              <a:rPr lang="tr-TR"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tr-TR" sz="2400" dirty="0">
                <a:solidFill>
                  <a:schemeClr val="tx1">
                    <a:lumMod val="95000"/>
                    <a:lumOff val="5000"/>
                  </a:schemeClr>
                </a:solidFill>
                <a:latin typeface="Times New Roman" panose="02020603050405020304" pitchFamily="18" charset="0"/>
                <a:cs typeface="Times New Roman" panose="02020603050405020304" pitchFamily="18" charset="0"/>
              </a:rPr>
              <a:t> Alana ait bir DALDA ağırlıklı olarak mesleki eğitim verilir. </a:t>
            </a:r>
          </a:p>
          <a:p>
            <a:pPr>
              <a:lnSpc>
                <a:spcPct val="80000"/>
              </a:lnSpc>
              <a:defRPr/>
            </a:pPr>
            <a:endParaRPr lang="tr-TR" sz="2400" i="1"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80000"/>
              </a:lnSpc>
              <a:defRPr/>
            </a:pPr>
            <a:r>
              <a:rPr lang="tr-TR" sz="2400" b="1" i="1" dirty="0">
                <a:solidFill>
                  <a:srgbClr val="FF0000"/>
                </a:solidFill>
                <a:latin typeface="Times New Roman" panose="02020603050405020304" pitchFamily="18" charset="0"/>
                <a:cs typeface="Times New Roman" panose="02020603050405020304" pitchFamily="18" charset="0"/>
              </a:rPr>
              <a:t>12. Sınıf : </a:t>
            </a:r>
            <a:r>
              <a:rPr lang="tr-TR" sz="2400" i="1" dirty="0" smtClean="0">
                <a:solidFill>
                  <a:schemeClr val="tx1">
                    <a:lumMod val="95000"/>
                    <a:lumOff val="5000"/>
                  </a:schemeClr>
                </a:solidFill>
                <a:latin typeface="Times New Roman" panose="02020603050405020304" pitchFamily="18" charset="0"/>
                <a:cs typeface="Times New Roman" panose="02020603050405020304" pitchFamily="18" charset="0"/>
              </a:rPr>
              <a:t>İş yeri </a:t>
            </a:r>
            <a:r>
              <a:rPr lang="tr-TR" sz="2400" i="1" dirty="0">
                <a:solidFill>
                  <a:schemeClr val="tx1">
                    <a:lumMod val="95000"/>
                    <a:lumOff val="5000"/>
                  </a:schemeClr>
                </a:solidFill>
                <a:latin typeface="Times New Roman" panose="02020603050405020304" pitchFamily="18" charset="0"/>
                <a:cs typeface="Times New Roman" panose="02020603050405020304" pitchFamily="18" charset="0"/>
              </a:rPr>
              <a:t>STAJ uygulamasına </a:t>
            </a:r>
            <a:r>
              <a:rPr lang="tr-TR" sz="2400" dirty="0">
                <a:solidFill>
                  <a:schemeClr val="tx1">
                    <a:lumMod val="95000"/>
                    <a:lumOff val="5000"/>
                  </a:schemeClr>
                </a:solidFill>
                <a:latin typeface="Times New Roman" panose="02020603050405020304" pitchFamily="18" charset="0"/>
                <a:cs typeface="Times New Roman" panose="02020603050405020304" pitchFamily="18" charset="0"/>
              </a:rPr>
              <a:t>ayrılmıştır. Haftanın 3 günü </a:t>
            </a: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iş yerlerinde </a:t>
            </a:r>
            <a:r>
              <a:rPr lang="tr-TR" sz="2400" dirty="0">
                <a:solidFill>
                  <a:schemeClr val="tx1">
                    <a:lumMod val="95000"/>
                    <a:lumOff val="5000"/>
                  </a:schemeClr>
                </a:solidFill>
                <a:latin typeface="Times New Roman" panose="02020603050405020304" pitchFamily="18" charset="0"/>
                <a:cs typeface="Times New Roman" panose="02020603050405020304" pitchFamily="18" charset="0"/>
              </a:rPr>
              <a:t>staj yapılır, 2 gün ise okulda teorik eğitimler devam eder.</a:t>
            </a:r>
          </a:p>
          <a:p>
            <a:pPr>
              <a:lnSpc>
                <a:spcPct val="80000"/>
              </a:lnSpc>
              <a:defRPr/>
            </a:pPr>
            <a:r>
              <a:rPr lang="tr-TR" sz="2400" dirty="0">
                <a:solidFill>
                  <a:schemeClr val="tx1">
                    <a:lumMod val="95000"/>
                    <a:lumOff val="5000"/>
                  </a:schemeClr>
                </a:solidFill>
                <a:latin typeface="Times New Roman" panose="02020603050405020304" pitchFamily="18" charset="0"/>
                <a:cs typeface="Times New Roman" panose="02020603050405020304" pitchFamily="18" charset="0"/>
              </a:rPr>
              <a:t> </a:t>
            </a:r>
          </a:p>
          <a:p>
            <a:pPr>
              <a:lnSpc>
                <a:spcPct val="80000"/>
              </a:lnSpc>
              <a:defRPr/>
            </a:pPr>
            <a:r>
              <a:rPr lang="tr-TR" sz="2400" b="1" dirty="0" smtClean="0">
                <a:solidFill>
                  <a:srgbClr val="FF0000"/>
                </a:solidFill>
                <a:latin typeface="Times New Roman" panose="02020603050405020304" pitchFamily="18" charset="0"/>
                <a:cs typeface="Times New Roman" panose="02020603050405020304" pitchFamily="18" charset="0"/>
              </a:rPr>
              <a:t>Mezun </a:t>
            </a:r>
            <a:r>
              <a:rPr lang="tr-TR" sz="2400" b="1" dirty="0">
                <a:solidFill>
                  <a:srgbClr val="FF0000"/>
                </a:solidFill>
                <a:latin typeface="Times New Roman" panose="02020603050405020304" pitchFamily="18" charset="0"/>
                <a:cs typeface="Times New Roman" panose="02020603050405020304" pitchFamily="18" charset="0"/>
              </a:rPr>
              <a:t>olan öğrencilerimiz: </a:t>
            </a:r>
            <a:r>
              <a:rPr lang="tr-TR" sz="2400" dirty="0">
                <a:solidFill>
                  <a:schemeClr val="tx1">
                    <a:lumMod val="95000"/>
                    <a:lumOff val="5000"/>
                  </a:schemeClr>
                </a:solidFill>
                <a:latin typeface="Times New Roman" panose="02020603050405020304" pitchFamily="18" charset="0"/>
                <a:cs typeface="Times New Roman" panose="02020603050405020304" pitchFamily="18" charset="0"/>
              </a:rPr>
              <a:t>Kendi işyerlerinde, özel sektörde veya kamu alanlarında iş hayatına katılırlar. Eğitimine devam etmek isteyen öğrencilerimiz </a:t>
            </a: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için 4 </a:t>
            </a:r>
            <a:r>
              <a:rPr lang="tr-TR" sz="2400" dirty="0">
                <a:solidFill>
                  <a:schemeClr val="tx1">
                    <a:lumMod val="95000"/>
                    <a:lumOff val="5000"/>
                  </a:schemeClr>
                </a:solidFill>
                <a:latin typeface="Times New Roman" panose="02020603050405020304" pitchFamily="18" charset="0"/>
                <a:cs typeface="Times New Roman" panose="02020603050405020304" pitchFamily="18" charset="0"/>
              </a:rPr>
              <a:t>y</a:t>
            </a: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ıllık </a:t>
            </a:r>
            <a:r>
              <a:rPr lang="tr-TR" sz="2400" dirty="0">
                <a:solidFill>
                  <a:schemeClr val="tx1">
                    <a:lumMod val="95000"/>
                    <a:lumOff val="5000"/>
                  </a:schemeClr>
                </a:solidFill>
                <a:latin typeface="Times New Roman" panose="02020603050405020304" pitchFamily="18" charset="0"/>
                <a:cs typeface="Times New Roman" panose="02020603050405020304" pitchFamily="18" charset="0"/>
              </a:rPr>
              <a:t>fakülte veya 2 yıllık yüksekokul programları vardır.</a:t>
            </a:r>
          </a:p>
          <a:p>
            <a:pPr>
              <a:lnSpc>
                <a:spcPct val="80000"/>
              </a:lnSpc>
              <a:defRPr/>
            </a:pPr>
            <a:endParaRPr lang="tr-TR" sz="1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183880" cy="1051560"/>
          </a:xfrm>
        </p:spPr>
        <p:txBody>
          <a:bodyPr>
            <a:normAutofit/>
          </a:bodyPr>
          <a:lstStyle/>
          <a:p>
            <a:pPr algn="ctr"/>
            <a:r>
              <a:rPr lang="tr-TR" dirty="0"/>
              <a:t>BALSUYU MESLEKİ VE TEKNİK ANADOLU LİSESİ</a:t>
            </a:r>
          </a:p>
        </p:txBody>
      </p:sp>
      <p:sp>
        <p:nvSpPr>
          <p:cNvPr id="3" name="2 İçerik Yer Tutucusu"/>
          <p:cNvSpPr>
            <a:spLocks noGrp="1"/>
          </p:cNvSpPr>
          <p:nvPr>
            <p:ph sz="quarter" idx="1"/>
          </p:nvPr>
        </p:nvSpPr>
        <p:spPr>
          <a:xfrm>
            <a:off x="539552" y="1628800"/>
            <a:ext cx="8183880" cy="4187952"/>
          </a:xfrm>
        </p:spPr>
        <p:txBody>
          <a:bodyPr>
            <a:normAutofit lnSpcReduction="10000"/>
          </a:bodyPr>
          <a:lstStyle/>
          <a:p>
            <a:pPr algn="ctr"/>
            <a:endParaRPr lang="tr-TR" dirty="0"/>
          </a:p>
          <a:p>
            <a:pPr algn="ctr"/>
            <a:endParaRPr lang="tr-TR" dirty="0"/>
          </a:p>
          <a:p>
            <a:pPr algn="ctr"/>
            <a:endParaRPr lang="tr-TR" dirty="0"/>
          </a:p>
          <a:p>
            <a:pPr algn="ctr">
              <a:buNone/>
            </a:pPr>
            <a:r>
              <a:rPr lang="tr-TR" dirty="0" smtClean="0"/>
              <a:t>…DİNLEDİĞİNİZ </a:t>
            </a:r>
            <a:r>
              <a:rPr lang="tr-TR" dirty="0"/>
              <a:t>İÇİN TEŞEKKÜRLER</a:t>
            </a:r>
            <a:r>
              <a:rPr lang="tr-TR" dirty="0" smtClean="0"/>
              <a:t>…</a:t>
            </a:r>
          </a:p>
          <a:p>
            <a:pPr algn="ctr">
              <a:buNone/>
            </a:pPr>
            <a:endParaRPr lang="tr-TR" dirty="0" smtClean="0"/>
          </a:p>
          <a:p>
            <a:pPr algn="ctr">
              <a:buNone/>
            </a:pPr>
            <a:r>
              <a:rPr lang="tr-TR" dirty="0" smtClean="0"/>
              <a:t>ALİ GÖK</a:t>
            </a:r>
          </a:p>
          <a:p>
            <a:pPr algn="ctr">
              <a:buNone/>
            </a:pPr>
            <a:r>
              <a:rPr lang="tr-TR" dirty="0" smtClean="0"/>
              <a:t>Psik. Dan. ve Rehber Öğretmen</a:t>
            </a:r>
            <a:endParaRPr lang="tr-TR" dirty="0"/>
          </a:p>
          <a:p>
            <a:pPr algn="r">
              <a:buNone/>
            </a:pPr>
            <a:endParaRPr lang="tr-TR" dirty="0"/>
          </a:p>
          <a:p>
            <a:pPr algn="r">
              <a:buNone/>
            </a:pPr>
            <a:endParaRPr lang="tr-TR" b="1" dirty="0"/>
          </a:p>
          <a:p>
            <a:pPr algn="just">
              <a:buNone/>
            </a:pPr>
            <a:r>
              <a:rPr lang="tr-TR" b="1" dirty="0"/>
              <a:t>						</a:t>
            </a:r>
            <a:endParaRPr lang="tr-T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4000" fill="hold" nodeType="clickEffect">
                                  <p:stCondLst>
                                    <p:cond delay="0"/>
                                  </p:stCondLst>
                                  <p:childTnLst>
                                    <p:anim calcmode="discrete" valueType="str">
                                      <p:cBhvr>
                                        <p:cTn id="6" dur="1000" fill="hold"/>
                                        <p:tgtEl>
                                          <p:spTgt spid="3">
                                            <p:txEl>
                                              <p:pRg st="3" end="3"/>
                                            </p:txEl>
                                          </p:spTgt>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repeatCount="4000" fill="hold" nodeType="clickEffect">
                                  <p:stCondLst>
                                    <p:cond delay="0"/>
                                  </p:stCondLst>
                                  <p:childTnLst>
                                    <p:anim calcmode="discrete" valueType="str">
                                      <p:cBhvr>
                                        <p:cTn id="10" dur="1000" fill="hold"/>
                                        <p:tgtEl>
                                          <p:spTgt spid="3">
                                            <p:txEl>
                                              <p:pRg st="5" end="5"/>
                                            </p:txEl>
                                          </p:spTgt>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repeatCount="4000" fill="hold" nodeType="clickEffect">
                                  <p:stCondLst>
                                    <p:cond delay="0"/>
                                  </p:stCondLst>
                                  <p:childTnLst>
                                    <p:anim calcmode="discrete" valueType="str">
                                      <p:cBhvr>
                                        <p:cTn id="14" dur="1000" fill="hold"/>
                                        <p:tgtEl>
                                          <p:spTgt spid="3">
                                            <p:txEl>
                                              <p:pRg st="6" end="6"/>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sz="quarter" idx="1"/>
          </p:nvPr>
        </p:nvSpPr>
        <p:spPr>
          <a:xfrm>
            <a:off x="457200" y="1357298"/>
            <a:ext cx="7467600" cy="5116654"/>
          </a:xfrm>
        </p:spPr>
        <p:txBody>
          <a:bodyPr>
            <a:normAutofit/>
          </a:bodyPr>
          <a:lstStyle/>
          <a:p>
            <a:pPr algn="ctr">
              <a:buNone/>
            </a:pPr>
            <a:r>
              <a:rPr lang="tr-TR" sz="2600" dirty="0" smtClean="0"/>
              <a:t>2. KENDİNİ TANI</a:t>
            </a:r>
          </a:p>
          <a:p>
            <a:pPr marL="0" indent="0">
              <a:buNone/>
            </a:pPr>
            <a:r>
              <a:rPr lang="tr-TR" sz="2600" dirty="0" smtClean="0"/>
              <a:t>   İlgilerimizin, yeteneğimizin farkında olmalıyız. Bu doğrultuda seçim yapmalıyız. İlgi ve yeteneklerimizle, seçmek istediğimiz alanın ne kadar örtüştüğünü iyi analiz etmemiz gerekir. İlgi ve yeteneklerimizin farkında değilsek bu konuda uzman kişilerden yardım almalıyız.</a:t>
            </a:r>
          </a:p>
          <a:p>
            <a:pPr eaLnBrk="1" hangingPunct="1">
              <a:buNone/>
            </a:pPr>
            <a:endParaRPr lang="zh-CN" altLang="en-US" sz="3500" dirty="0">
              <a:solidFill>
                <a:srgbClr val="FFC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428736"/>
            <a:ext cx="7467600" cy="5045216"/>
          </a:xfrm>
        </p:spPr>
        <p:txBody>
          <a:bodyPr/>
          <a:lstStyle/>
          <a:p>
            <a:pPr algn="ctr">
              <a:buNone/>
            </a:pPr>
            <a:r>
              <a:rPr lang="tr-TR" dirty="0" smtClean="0"/>
              <a:t>3. HEDEFLEDİĞİN MESLEĞİ ARAŞTIR</a:t>
            </a:r>
          </a:p>
          <a:p>
            <a:pPr marL="0" indent="0">
              <a:buNone/>
            </a:pPr>
            <a:r>
              <a:rPr lang="tr-TR" dirty="0" smtClean="0"/>
              <a:t>   Hedeflediğimiz mesleğin şartlarını en iyi o mesleği yapan insanlardan öğrenebiliriz. Günümüzde artık istediğimiz meslek sahibine ulaşmak kolay. Mesleğin şartlarını öğrendikten sonra, bizi o mesleğe götürecek alanı-ders seçimini daha etkili yapabiliriz.</a:t>
            </a:r>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642918"/>
            <a:ext cx="7467600" cy="2214578"/>
          </a:xfrm>
        </p:spPr>
        <p:txBody>
          <a:bodyPr/>
          <a:lstStyle/>
          <a:p>
            <a:pPr algn="ctr">
              <a:buNone/>
            </a:pPr>
            <a:r>
              <a:rPr lang="tr-TR" dirty="0" smtClean="0"/>
              <a:t>4. SEÇİMİNİ YAP</a:t>
            </a:r>
          </a:p>
          <a:p>
            <a:pPr marL="0" indent="0">
              <a:buNone/>
            </a:pPr>
            <a:r>
              <a:rPr lang="tr-TR" dirty="0" smtClean="0"/>
              <a:t>   Gerekli araştırmaları yaptıktan sonra artık karar verme zamanı. Okul Rehberlik Servisi, öğretmenlerimiz ve ailemizle görüştükten sonra etkili bir şekilde seçimimizi yapmalıyız. </a:t>
            </a:r>
          </a:p>
          <a:p>
            <a:pPr marL="0" indent="0">
              <a:buNone/>
            </a:pPr>
            <a:endParaRPr lang="tr-TR" dirty="0" smtClean="0"/>
          </a:p>
          <a:p>
            <a:endParaRPr lang="tr-TR" dirty="0"/>
          </a:p>
        </p:txBody>
      </p:sp>
      <p:pic>
        <p:nvPicPr>
          <p:cNvPr id="1027" name="Picture 3" descr="C:\Users\BALSUYU\Desktop\k_21092105_indir.jpg"/>
          <p:cNvPicPr>
            <a:picLocks noChangeAspect="1" noChangeArrowheads="1"/>
          </p:cNvPicPr>
          <p:nvPr/>
        </p:nvPicPr>
        <p:blipFill>
          <a:blip r:embed="rId2"/>
          <a:srcRect/>
          <a:stretch>
            <a:fillRect/>
          </a:stretch>
        </p:blipFill>
        <p:spPr bwMode="auto">
          <a:xfrm>
            <a:off x="928662" y="2857497"/>
            <a:ext cx="6500858" cy="335758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p:nvPr>
        </p:nvSpPr>
        <p:spPr>
          <a:xfrm>
            <a:off x="0" y="0"/>
            <a:ext cx="9144000" cy="6858000"/>
          </a:xfrm>
        </p:spPr>
        <p:txBody>
          <a:bodyPr/>
          <a:lstStyle/>
          <a:p>
            <a:pPr algn="ctr">
              <a:buFontTx/>
              <a:buNone/>
            </a:pPr>
            <a:r>
              <a:rPr lang="tr-TR" altLang="tr-TR" sz="4400" b="1" dirty="0">
                <a:latin typeface="Comic Sans MS" pitchFamily="66" charset="0"/>
              </a:rPr>
              <a:t> </a:t>
            </a:r>
            <a:r>
              <a:rPr lang="tr-TR" altLang="tr-TR" sz="4400" b="1" dirty="0" smtClean="0">
                <a:latin typeface="Comic Sans MS" pitchFamily="66" charset="0"/>
              </a:rPr>
              <a:t>…</a:t>
            </a:r>
            <a:r>
              <a:rPr lang="tr-TR" altLang="tr-TR" sz="3900" b="1" dirty="0" smtClean="0">
                <a:latin typeface="Comic Sans MS" pitchFamily="66" charset="0"/>
              </a:rPr>
              <a:t>Bu soruları kendinize sorun…</a:t>
            </a:r>
            <a:endParaRPr lang="tr-TR" altLang="tr-TR" sz="4400" b="1" dirty="0">
              <a:latin typeface="Comic Sans MS" pitchFamily="66" charset="0"/>
            </a:endParaRPr>
          </a:p>
          <a:p>
            <a:endParaRPr lang="tr-TR" altLang="tr-TR" dirty="0"/>
          </a:p>
        </p:txBody>
      </p:sp>
      <p:sp>
        <p:nvSpPr>
          <p:cNvPr id="14339" name="AutoShape 3"/>
          <p:cNvSpPr>
            <a:spLocks noChangeArrowheads="1"/>
          </p:cNvSpPr>
          <p:nvPr/>
        </p:nvSpPr>
        <p:spPr bwMode="auto">
          <a:xfrm>
            <a:off x="755659" y="942460"/>
            <a:ext cx="2520950" cy="1694378"/>
          </a:xfrm>
          <a:prstGeom prst="cloudCallout">
            <a:avLst>
              <a:gd name="adj1" fmla="val 61110"/>
              <a:gd name="adj2" fmla="val 60002"/>
            </a:avLst>
          </a:prstGeom>
          <a:noFill/>
          <a:ln w="7620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063" tIns="45539" rIns="91063" bIns="45539"/>
          <a:lstStyle/>
          <a:p>
            <a:pPr algn="ctr" fontAlgn="base">
              <a:spcBef>
                <a:spcPct val="0"/>
              </a:spcBef>
              <a:spcAft>
                <a:spcPct val="0"/>
              </a:spcAft>
            </a:pPr>
            <a:r>
              <a:rPr lang="tr-TR" altLang="tr-TR" sz="1700" b="1" dirty="0">
                <a:solidFill>
                  <a:srgbClr val="3333CC"/>
                </a:solidFill>
                <a:latin typeface="Comic Sans MS" pitchFamily="66" charset="0"/>
                <a:ea typeface="宋体" panose="02010600030101010101" pitchFamily="2" charset="-122"/>
              </a:rPr>
              <a:t>En çok neler yapmaktan hoşlanıyorum?</a:t>
            </a:r>
          </a:p>
        </p:txBody>
      </p:sp>
      <p:pic>
        <p:nvPicPr>
          <p:cNvPr id="14340" name="Picture 4" descr="j0282750"/>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3132138" y="1628775"/>
            <a:ext cx="2808287" cy="295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1" name="AutoShape 5"/>
          <p:cNvSpPr>
            <a:spLocks noChangeArrowheads="1"/>
          </p:cNvSpPr>
          <p:nvPr/>
        </p:nvSpPr>
        <p:spPr bwMode="auto">
          <a:xfrm>
            <a:off x="250827" y="2997200"/>
            <a:ext cx="2881314" cy="2592388"/>
          </a:xfrm>
          <a:prstGeom prst="cloudCallout">
            <a:avLst>
              <a:gd name="adj1" fmla="val 73690"/>
              <a:gd name="adj2" fmla="val -9477"/>
            </a:avLst>
          </a:prstGeom>
          <a:noFill/>
          <a:ln w="76200">
            <a:solidFill>
              <a:srgbClr val="FF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063" tIns="45539" rIns="91063" bIns="45539"/>
          <a:lstStyle/>
          <a:p>
            <a:pPr algn="ctr" fontAlgn="base">
              <a:spcBef>
                <a:spcPct val="0"/>
              </a:spcBef>
              <a:spcAft>
                <a:spcPct val="0"/>
              </a:spcAft>
            </a:pPr>
            <a:r>
              <a:rPr lang="tr-TR" altLang="tr-TR" sz="1700" b="1" dirty="0">
                <a:solidFill>
                  <a:srgbClr val="000000"/>
                </a:solidFill>
                <a:latin typeface="Comic Sans MS" pitchFamily="66" charset="0"/>
                <a:ea typeface="宋体" panose="02010600030101010101" pitchFamily="2" charset="-122"/>
              </a:rPr>
              <a:t>Nasıl bir ortamda daha rahat ve verimli çalışabiliyorum?</a:t>
            </a:r>
          </a:p>
        </p:txBody>
      </p:sp>
      <p:sp>
        <p:nvSpPr>
          <p:cNvPr id="14342" name="AutoShape 6"/>
          <p:cNvSpPr>
            <a:spLocks noChangeArrowheads="1"/>
          </p:cNvSpPr>
          <p:nvPr/>
        </p:nvSpPr>
        <p:spPr bwMode="auto">
          <a:xfrm>
            <a:off x="3635382" y="4868978"/>
            <a:ext cx="4105275" cy="1223961"/>
          </a:xfrm>
          <a:prstGeom prst="cloudCallout">
            <a:avLst>
              <a:gd name="adj1" fmla="val -25538"/>
              <a:gd name="adj2" fmla="val -84976"/>
            </a:avLst>
          </a:prstGeom>
          <a:noFill/>
          <a:ln w="76200">
            <a:solidFill>
              <a:srgbClr val="9933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063" tIns="45539" rIns="91063" bIns="45539"/>
          <a:lstStyle/>
          <a:p>
            <a:pPr algn="ctr" fontAlgn="base">
              <a:spcBef>
                <a:spcPct val="0"/>
              </a:spcBef>
              <a:spcAft>
                <a:spcPct val="0"/>
              </a:spcAft>
            </a:pPr>
            <a:r>
              <a:rPr lang="tr-TR" altLang="tr-TR" b="1" dirty="0">
                <a:solidFill>
                  <a:srgbClr val="000000"/>
                </a:solidFill>
                <a:latin typeface="Comic Sans MS" pitchFamily="66" charset="0"/>
                <a:ea typeface="宋体" panose="02010600030101010101" pitchFamily="2" charset="-122"/>
              </a:rPr>
              <a:t>10 yıl sonra neler yapıyor olacağım ?</a:t>
            </a:r>
          </a:p>
        </p:txBody>
      </p:sp>
      <p:sp>
        <p:nvSpPr>
          <p:cNvPr id="14343" name="AutoShape 7"/>
          <p:cNvSpPr>
            <a:spLocks noChangeArrowheads="1"/>
          </p:cNvSpPr>
          <p:nvPr/>
        </p:nvSpPr>
        <p:spPr bwMode="auto">
          <a:xfrm>
            <a:off x="5961358" y="2925761"/>
            <a:ext cx="2879726" cy="1655763"/>
          </a:xfrm>
          <a:prstGeom prst="cloudCallout">
            <a:avLst>
              <a:gd name="adj1" fmla="val -69118"/>
              <a:gd name="adj2" fmla="val -14049"/>
            </a:avLst>
          </a:prstGeom>
          <a:noFill/>
          <a:ln w="76200">
            <a:solidFill>
              <a:srgbClr val="008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063" tIns="45539" rIns="91063" bIns="45539"/>
          <a:lstStyle/>
          <a:p>
            <a:pPr algn="ctr" fontAlgn="base">
              <a:spcBef>
                <a:spcPct val="0"/>
              </a:spcBef>
              <a:spcAft>
                <a:spcPct val="0"/>
              </a:spcAft>
            </a:pPr>
            <a:r>
              <a:rPr lang="tr-TR" altLang="tr-TR" sz="1700" b="1" dirty="0">
                <a:solidFill>
                  <a:srgbClr val="000000"/>
                </a:solidFill>
                <a:latin typeface="Comic Sans MS" pitchFamily="66" charset="0"/>
                <a:ea typeface="宋体" panose="02010600030101010101" pitchFamily="2" charset="-122"/>
              </a:rPr>
              <a:t>En başarılı hissettiğim alanlar </a:t>
            </a:r>
            <a:r>
              <a:rPr lang="tr-TR" altLang="tr-TR" sz="1700" b="1" dirty="0" smtClean="0">
                <a:solidFill>
                  <a:srgbClr val="000000"/>
                </a:solidFill>
                <a:latin typeface="Comic Sans MS" pitchFamily="66" charset="0"/>
                <a:ea typeface="宋体" panose="02010600030101010101" pitchFamily="2" charset="-122"/>
              </a:rPr>
              <a:t>nelerdir?</a:t>
            </a:r>
            <a:endParaRPr lang="tr-TR" altLang="tr-TR" sz="1700" b="1" dirty="0">
              <a:solidFill>
                <a:srgbClr val="000000"/>
              </a:solidFill>
              <a:latin typeface="Comic Sans MS" pitchFamily="66" charset="0"/>
              <a:ea typeface="宋体" panose="02010600030101010101" pitchFamily="2" charset="-122"/>
            </a:endParaRPr>
          </a:p>
        </p:txBody>
      </p:sp>
      <p:sp>
        <p:nvSpPr>
          <p:cNvPr id="14344" name="AutoShape 8"/>
          <p:cNvSpPr>
            <a:spLocks noChangeArrowheads="1"/>
          </p:cNvSpPr>
          <p:nvPr/>
        </p:nvSpPr>
        <p:spPr bwMode="auto">
          <a:xfrm>
            <a:off x="5435600" y="942460"/>
            <a:ext cx="3457575" cy="1694378"/>
          </a:xfrm>
          <a:prstGeom prst="cloudCallout">
            <a:avLst>
              <a:gd name="adj1" fmla="val -50148"/>
              <a:gd name="adj2" fmla="val 62350"/>
            </a:avLst>
          </a:prstGeom>
          <a:noFill/>
          <a:ln w="76200">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063" tIns="45539" rIns="91063" bIns="45539"/>
          <a:lstStyle/>
          <a:p>
            <a:pPr algn="ctr" fontAlgn="base">
              <a:spcBef>
                <a:spcPct val="0"/>
              </a:spcBef>
              <a:spcAft>
                <a:spcPct val="0"/>
              </a:spcAft>
            </a:pPr>
            <a:r>
              <a:rPr lang="tr-TR" altLang="tr-TR" sz="1700" b="1" dirty="0">
                <a:solidFill>
                  <a:srgbClr val="FF0000"/>
                </a:solidFill>
                <a:latin typeface="Comic Sans MS" pitchFamily="66" charset="0"/>
                <a:ea typeface="宋体" panose="02010600030101010101" pitchFamily="2" charset="-122"/>
              </a:rPr>
              <a:t>Nasıl biriyim? Özelliklerim neler? Neleri iyi   </a:t>
            </a:r>
          </a:p>
          <a:p>
            <a:pPr algn="ctr" fontAlgn="base">
              <a:spcBef>
                <a:spcPct val="0"/>
              </a:spcBef>
              <a:spcAft>
                <a:spcPct val="0"/>
              </a:spcAft>
            </a:pPr>
            <a:r>
              <a:rPr lang="tr-TR" altLang="tr-TR" sz="1700" b="1" dirty="0">
                <a:solidFill>
                  <a:srgbClr val="FF0000"/>
                </a:solidFill>
                <a:latin typeface="Comic Sans MS" pitchFamily="66" charset="0"/>
                <a:ea typeface="宋体" panose="02010600030101010101" pitchFamily="2" charset="-122"/>
              </a:rPr>
              <a:t>   yapıyorum?</a:t>
            </a:r>
          </a:p>
        </p:txBody>
      </p:sp>
    </p:spTree>
    <p:extLst>
      <p:ext uri="{BB962C8B-B14F-4D97-AF65-F5344CB8AC3E}">
        <p14:creationId xmlns="" xmlns:p14="http://schemas.microsoft.com/office/powerpoint/2010/main" val="1149454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908720"/>
            <a:ext cx="7848872" cy="734330"/>
          </a:xfrm>
        </p:spPr>
        <p:txBody>
          <a:bodyPr>
            <a:noAutofit/>
          </a:bodyPr>
          <a:lstStyle/>
          <a:p>
            <a:r>
              <a:rPr lang="tr-TR" sz="3700" dirty="0" smtClean="0"/>
              <a:t>GENEL AÇIKLAMALAR</a:t>
            </a:r>
            <a:endParaRPr lang="tr-TR" sz="3700" dirty="0"/>
          </a:p>
        </p:txBody>
      </p:sp>
      <p:sp>
        <p:nvSpPr>
          <p:cNvPr id="3" name="2 İçerik Yer Tutucusu"/>
          <p:cNvSpPr>
            <a:spLocks noGrp="1"/>
          </p:cNvSpPr>
          <p:nvPr>
            <p:ph sz="quarter" idx="1"/>
          </p:nvPr>
        </p:nvSpPr>
        <p:spPr>
          <a:xfrm>
            <a:off x="467544" y="2285992"/>
            <a:ext cx="8229600" cy="2143140"/>
          </a:xfrm>
        </p:spPr>
        <p:txBody>
          <a:bodyPr>
            <a:normAutofit/>
          </a:bodyPr>
          <a:lstStyle/>
          <a:p>
            <a:pPr algn="just"/>
            <a:r>
              <a:rPr lang="tr-TR" dirty="0" smtClean="0"/>
              <a:t>Mesleki ve Teknik Anadolu Liseleri ile diğer ortaöğretim kurumlarının 9. sınıf öğrencileri, Anadolu Teknik Programı (ATP) ve Anadolu Meslek Programı (AMP) bünyesindeki meslek alanlarına ilgili mesleğin şartlarını taşımaları halinde başvurabilirler.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1142984"/>
            <a:ext cx="8183880" cy="4590272"/>
          </a:xfrm>
        </p:spPr>
        <p:txBody>
          <a:bodyPr/>
          <a:lstStyle/>
          <a:p>
            <a:r>
              <a:rPr lang="tr-TR" dirty="0" smtClean="0"/>
              <a:t>9. sınıfta kaynaştırma yoluyla eğitim ve öğretimlerine devam eden BEP’li öğrencilerin ATP ve AMP meslek alanlarına geçişlerinde tercih yaptırılmayacak olup merkezi yerleştirmeden sonra İl/İlçe Yerleştirme ve Nakil Komisyonu tarafından ikamet adresleri dikkate alınarak özelliklerine uygun meslek alanına her bir şubede iki öğrenciyi geçmeyecek şekilde yerleştirileceklerdir.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ATP MESLEK ALANLARINA GEÇİŞ KOŞULLARI</a:t>
            </a:r>
            <a:endParaRPr lang="tr-TR" dirty="0"/>
          </a:p>
        </p:txBody>
      </p:sp>
      <p:sp>
        <p:nvSpPr>
          <p:cNvPr id="3" name="2 İçerik Yer Tutucusu"/>
          <p:cNvSpPr>
            <a:spLocks noGrp="1"/>
          </p:cNvSpPr>
          <p:nvPr>
            <p:ph sz="quarter" idx="1"/>
          </p:nvPr>
        </p:nvSpPr>
        <p:spPr/>
        <p:txBody>
          <a:bodyPr/>
          <a:lstStyle/>
          <a:p>
            <a:r>
              <a:rPr lang="tr-TR" dirty="0" smtClean="0"/>
              <a:t>Mesleki ve Teknik Anadolu Liselerinin Anadolu Teknik programlarına geçiş için ortaöğretim kurumlarının 9. sınıfını doğrudan geçen ve yıl sonu başarı puanı en az 70 olan öğrenciler başvurabilir.</a:t>
            </a:r>
          </a:p>
          <a:p>
            <a:r>
              <a:rPr lang="tr-TR" dirty="0" smtClean="0"/>
              <a:t>Öğrenciler, 9. sınıf Matematik, Fizik, Kimya, Biyoloji, Türk Dili ve Edebiyatı derslerinin yıl sonu başarı puanları toplamının aritmetik ortalamasına göre sıralanırlar ve oluşan puanlarına göre yerleştirilirler.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451</TotalTime>
  <Words>1193</Words>
  <Application>Microsoft Office PowerPoint</Application>
  <PresentationFormat>Ekran Gösterisi (4:3)</PresentationFormat>
  <Paragraphs>118</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Cumba</vt:lpstr>
      <vt:lpstr>ANADOLU TEKNİK/ANADOLU MESLEK PROGRAMLARINDA ALANA GEÇİŞ, TERCİH VE YERLEŞTİRME</vt:lpstr>
      <vt:lpstr>İYİ BİR ALAN SEÇİMİ NASIL OLMALIDIR?</vt:lpstr>
      <vt:lpstr>Slayt 3</vt:lpstr>
      <vt:lpstr>Slayt 4</vt:lpstr>
      <vt:lpstr>Slayt 5</vt:lpstr>
      <vt:lpstr>Slayt 6</vt:lpstr>
      <vt:lpstr>GENEL AÇIKLAMALAR</vt:lpstr>
      <vt:lpstr>Slayt 8</vt:lpstr>
      <vt:lpstr>ATP MESLEK ALANLARINA GEÇİŞ KOŞULLARI</vt:lpstr>
      <vt:lpstr>AMP MESLEK ALANLARINA GEÇİŞ KOŞULLARI</vt:lpstr>
      <vt:lpstr>Slayt 11</vt:lpstr>
      <vt:lpstr>KONTENJAN BELİRLEME İŞLEMLERİ</vt:lpstr>
      <vt:lpstr>TERCİH İŞLEMLERİ</vt:lpstr>
      <vt:lpstr>Slayt 14</vt:lpstr>
      <vt:lpstr>Slayt 15</vt:lpstr>
      <vt:lpstr>Slayt 16</vt:lpstr>
      <vt:lpstr>Slayt 17</vt:lpstr>
      <vt:lpstr>Slayt 18</vt:lpstr>
      <vt:lpstr>Slayt 19</vt:lpstr>
      <vt:lpstr>Slayt 20</vt:lpstr>
      <vt:lpstr>Slayt 21</vt:lpstr>
      <vt:lpstr>Slayt 22</vt:lpstr>
      <vt:lpstr>Slayt 23</vt:lpstr>
      <vt:lpstr>???İSTEDİĞİM ALANI TERCİH EDEBİLECEK MİYİM???</vt:lpstr>
      <vt:lpstr>YERLEŞTİRME İŞLEMLERİ</vt:lpstr>
      <vt:lpstr>Slayt 26</vt:lpstr>
      <vt:lpstr>Slayt 27</vt:lpstr>
      <vt:lpstr>BALSUYU MESLEKİ VE TEKNİK ANADOLU LİSESİ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Alan Seçimi ve Meslek Lisesine Geçiş Süreci</dc:title>
  <dc:creator>REHBERLİK</dc:creator>
  <cp:lastModifiedBy>BALSUYU</cp:lastModifiedBy>
  <cp:revision>62</cp:revision>
  <dcterms:created xsi:type="dcterms:W3CDTF">2017-03-24T09:03:02Z</dcterms:created>
  <dcterms:modified xsi:type="dcterms:W3CDTF">2018-03-29T06:32:12Z</dcterms:modified>
</cp:coreProperties>
</file>